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sldIdLst>
    <p:sldId id="256" r:id="rId2"/>
    <p:sldId id="269" r:id="rId3"/>
    <p:sldId id="257" r:id="rId4"/>
    <p:sldId id="258" r:id="rId5"/>
    <p:sldId id="262" r:id="rId6"/>
    <p:sldId id="259" r:id="rId7"/>
    <p:sldId id="260" r:id="rId8"/>
    <p:sldId id="265" r:id="rId9"/>
    <p:sldId id="263" r:id="rId10"/>
    <p:sldId id="264" r:id="rId11"/>
    <p:sldId id="268" r:id="rId12"/>
    <p:sldId id="267"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00FF00"/>
    <a:srgbClr val="00FFFF"/>
    <a:srgbClr val="00FF99"/>
    <a:srgbClr val="FF3399"/>
    <a:srgbClr val="9933FF"/>
    <a:srgbClr val="66FF33"/>
    <a:srgbClr val="FF0066"/>
    <a:srgbClr val="6699FF"/>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51" autoAdjust="0"/>
    <p:restoredTop sz="94660"/>
  </p:normalViewPr>
  <p:slideViewPr>
    <p:cSldViewPr snapToGrid="0">
      <p:cViewPr varScale="1">
        <p:scale>
          <a:sx n="72" d="100"/>
          <a:sy n="72" d="100"/>
        </p:scale>
        <p:origin x="55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309952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81706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2408548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912518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1404001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619192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1002445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382852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965778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705192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fld id="{ED22BDA7-7C22-4000-ABC9-D2AAFA576868}" type="datetimeFigureOut">
              <a:rPr lang="fr-FR" smtClean="0"/>
              <a:t>07/03/2016</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76C5BA46-9AE0-4E8F-84CA-82861C6F8F67}" type="slidenum">
              <a:rPr lang="fr-FR" smtClean="0"/>
              <a:t>‹N°›</a:t>
            </a:fld>
            <a:endParaRPr lang="fr-FR" dirty="0"/>
          </a:p>
        </p:txBody>
      </p:sp>
    </p:spTree>
    <p:extLst>
      <p:ext uri="{BB962C8B-B14F-4D97-AF65-F5344CB8AC3E}">
        <p14:creationId xmlns:p14="http://schemas.microsoft.com/office/powerpoint/2010/main" val="710852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22BDA7-7C22-4000-ABC9-D2AAFA576868}" type="datetimeFigureOut">
              <a:rPr lang="fr-FR" smtClean="0"/>
              <a:t>07/03/2016</a:t>
            </a:fld>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C5BA46-9AE0-4E8F-84CA-82861C6F8F67}" type="slidenum">
              <a:rPr lang="fr-FR" smtClean="0"/>
              <a:t>‹N°›</a:t>
            </a:fld>
            <a:endParaRPr lang="fr-FR" dirty="0"/>
          </a:p>
        </p:txBody>
      </p:sp>
    </p:spTree>
    <p:extLst>
      <p:ext uri="{BB962C8B-B14F-4D97-AF65-F5344CB8AC3E}">
        <p14:creationId xmlns:p14="http://schemas.microsoft.com/office/powerpoint/2010/main" val="3456317780"/>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33FF"/>
        </a:solidFill>
        <a:effectLst/>
      </p:bgPr>
    </p:bg>
    <p:spTree>
      <p:nvGrpSpPr>
        <p:cNvPr id="1" name=""/>
        <p:cNvGrpSpPr/>
        <p:nvPr/>
      </p:nvGrpSpPr>
      <p:grpSpPr>
        <a:xfrm>
          <a:off x="0" y="0"/>
          <a:ext cx="0" cy="0"/>
          <a:chOff x="0" y="0"/>
          <a:chExt cx="0" cy="0"/>
        </a:xfrm>
      </p:grpSpPr>
      <p:sp>
        <p:nvSpPr>
          <p:cNvPr id="4" name="Rectangle 3"/>
          <p:cNvSpPr/>
          <p:nvPr/>
        </p:nvSpPr>
        <p:spPr>
          <a:xfrm>
            <a:off x="880184" y="844733"/>
            <a:ext cx="7383623" cy="2123658"/>
          </a:xfrm>
          <a:prstGeom prst="rect">
            <a:avLst/>
          </a:prstGeom>
          <a:noFill/>
        </p:spPr>
        <p:txBody>
          <a:bodyPr wrap="none" lIns="91440" tIns="45720" rIns="91440" bIns="45720">
            <a:spAutoFit/>
          </a:bodyPr>
          <a:lstStyle/>
          <a:p>
            <a:pPr algn="ctr"/>
            <a:r>
              <a:rPr lang="fr-FR" sz="4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Réseau d’Education Prioritaire </a:t>
            </a:r>
          </a:p>
          <a:p>
            <a:pPr algn="ctr"/>
            <a:r>
              <a:rPr lang="fr-FR" sz="4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Albert Thomas</a:t>
            </a:r>
          </a:p>
          <a:p>
            <a:pPr algn="ctr"/>
            <a:r>
              <a:rPr lang="fr-FR" sz="44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rPr>
              <a:t>Roanne</a:t>
            </a:r>
          </a:p>
        </p:txBody>
      </p:sp>
      <p:sp>
        <p:nvSpPr>
          <p:cNvPr id="6" name="Rectangle 5"/>
          <p:cNvSpPr/>
          <p:nvPr/>
        </p:nvSpPr>
        <p:spPr>
          <a:xfrm>
            <a:off x="300252" y="3847444"/>
            <a:ext cx="8584442" cy="2554545"/>
          </a:xfrm>
          <a:prstGeom prst="rect">
            <a:avLst/>
          </a:prstGeom>
          <a:noFill/>
        </p:spPr>
        <p:txBody>
          <a:bodyPr wrap="square" lIns="91440" tIns="45720" rIns="91440" bIns="45720">
            <a:spAutoFit/>
          </a:bodyPr>
          <a:lstStyle/>
          <a:p>
            <a:pPr algn="ctr"/>
            <a:r>
              <a:rPr lang="fr-FR"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Le réseau existe depuis l’entrée en vigueur </a:t>
            </a:r>
          </a:p>
          <a:p>
            <a:pPr algn="ctr"/>
            <a:r>
              <a:rPr lang="fr-FR"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de la refonte de l’éducation prioritaire </a:t>
            </a:r>
          </a:p>
          <a:p>
            <a:pPr algn="ctr"/>
            <a:r>
              <a:rPr lang="fr-FR" sz="4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à la rentrée scolaire 2015 </a:t>
            </a:r>
            <a:endParaRPr lang="fr-FR" sz="4000" b="1" cap="none" spc="0"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2657864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1066109"/>
          </a:xfrm>
        </p:spPr>
        <p:txBody>
          <a:bodyPr>
            <a:normAutofit/>
          </a:bodyPr>
          <a:lstStyle/>
          <a:p>
            <a:pPr algn="ctr"/>
            <a:r>
              <a:rPr lang="fr-FR" sz="2400" dirty="0">
                <a:latin typeface="+mn-lt"/>
              </a:rPr>
              <a:t>             Le projet de réseau … en cours d’élaboration</a:t>
            </a:r>
          </a:p>
        </p:txBody>
      </p:sp>
      <p:sp>
        <p:nvSpPr>
          <p:cNvPr id="4" name="Espace réservé du contenu 3"/>
          <p:cNvSpPr>
            <a:spLocks noGrp="1"/>
          </p:cNvSpPr>
          <p:nvPr>
            <p:ph idx="1"/>
          </p:nvPr>
        </p:nvSpPr>
        <p:spPr>
          <a:xfrm>
            <a:off x="334370" y="1769660"/>
            <a:ext cx="8475259" cy="4943061"/>
          </a:xfrm>
        </p:spPr>
        <p:txBody>
          <a:bodyPr>
            <a:normAutofit lnSpcReduction="10000"/>
          </a:bodyPr>
          <a:lstStyle/>
          <a:p>
            <a:pPr marL="0" indent="0" algn="ctr">
              <a:buNone/>
            </a:pPr>
            <a:r>
              <a:rPr lang="fr-FR" sz="3300" b="1" dirty="0">
                <a:solidFill>
                  <a:srgbClr val="FF0066"/>
                </a:solidFill>
              </a:rPr>
              <a:t>Finalité </a:t>
            </a:r>
          </a:p>
          <a:p>
            <a:pPr marL="0" indent="0" algn="ctr">
              <a:lnSpc>
                <a:spcPct val="110000"/>
              </a:lnSpc>
              <a:buNone/>
            </a:pPr>
            <a:r>
              <a:rPr lang="fr-FR" sz="3300" b="1" dirty="0">
                <a:solidFill>
                  <a:srgbClr val="FF0066"/>
                </a:solidFill>
              </a:rPr>
              <a:t>Assurer la meilleure réussite scolaire                                       aux élèves du réseau</a:t>
            </a:r>
            <a:endParaRPr lang="fr-FR" sz="3300" dirty="0">
              <a:solidFill>
                <a:srgbClr val="FF0066"/>
              </a:solidFill>
            </a:endParaRPr>
          </a:p>
          <a:p>
            <a:pPr marL="0" indent="0">
              <a:buNone/>
            </a:pPr>
            <a:endParaRPr lang="fr-FR" sz="3300" b="1" dirty="0">
              <a:solidFill>
                <a:srgbClr val="FF0066"/>
              </a:solidFill>
            </a:endParaRPr>
          </a:p>
          <a:p>
            <a:pPr marL="0" indent="0" algn="ctr">
              <a:buNone/>
            </a:pPr>
            <a:r>
              <a:rPr lang="fr-FR" b="1" dirty="0">
                <a:solidFill>
                  <a:srgbClr val="FF0066"/>
                </a:solidFill>
              </a:rPr>
              <a:t>Objectif </a:t>
            </a:r>
          </a:p>
          <a:p>
            <a:pPr marL="0" indent="0" algn="ctr">
              <a:lnSpc>
                <a:spcPct val="110000"/>
              </a:lnSpc>
              <a:buNone/>
            </a:pPr>
            <a:r>
              <a:rPr lang="fr-FR" sz="2400" dirty="0">
                <a:solidFill>
                  <a:srgbClr val="FF0066"/>
                </a:solidFill>
              </a:rPr>
              <a:t>Réduire les écarts (&lt; 10%) entre les élèves en EP et hors EP                                                       dans la maîtrise des compétences de base en français et en maths,                                                                                                et pour tous les savoirs et compétences                                                            du socle commun de connaissance, de compétence et de culture.</a:t>
            </a:r>
          </a:p>
          <a:p>
            <a:pPr marL="0" lvl="0" indent="0">
              <a:buNone/>
            </a:pPr>
            <a:r>
              <a:rPr lang="fr-FR" b="1" dirty="0"/>
              <a:t> </a:t>
            </a:r>
          </a:p>
        </p:txBody>
      </p:sp>
      <p:pic>
        <p:nvPicPr>
          <p:cNvPr id="6" name="Image 5" descr="Men at work by developingo - SeÃ±al de 'Hombres trabajando''Men a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2884" y="365126"/>
            <a:ext cx="1202943" cy="1066109"/>
          </a:xfrm>
          <a:prstGeom prst="rect">
            <a:avLst/>
          </a:prstGeom>
        </p:spPr>
      </p:pic>
      <p:sp>
        <p:nvSpPr>
          <p:cNvPr id="5" name="ZoneTexte 4"/>
          <p:cNvSpPr txBox="1"/>
          <p:nvPr/>
        </p:nvSpPr>
        <p:spPr>
          <a:xfrm>
            <a:off x="7020790" y="88127"/>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2826044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18052" y="1788492"/>
            <a:ext cx="8627165" cy="4435522"/>
          </a:xfrm>
        </p:spPr>
        <p:txBody>
          <a:bodyPr anchor="t">
            <a:normAutofit fontScale="90000"/>
          </a:bodyPr>
          <a:lstStyle/>
          <a:p>
            <a:pPr algn="ctr">
              <a:lnSpc>
                <a:spcPct val="100000"/>
              </a:lnSpc>
            </a:pPr>
            <a:br>
              <a:rPr lang="fr-FR" sz="2800" b="1" dirty="0">
                <a:solidFill>
                  <a:srgbClr val="6600CC"/>
                </a:solidFill>
              </a:rPr>
            </a:br>
            <a:r>
              <a:rPr lang="fr-FR" sz="2800" b="1" dirty="0">
                <a:solidFill>
                  <a:srgbClr val="6600CC"/>
                </a:solidFill>
              </a:rPr>
              <a:t>2 préalables</a:t>
            </a:r>
            <a:br>
              <a:rPr lang="fr-FR" sz="2800" b="1" dirty="0">
                <a:solidFill>
                  <a:srgbClr val="6600CC"/>
                </a:solidFill>
              </a:rPr>
            </a:br>
            <a:br>
              <a:rPr lang="fr-FR" sz="2700" b="1" dirty="0"/>
            </a:br>
            <a:r>
              <a:rPr lang="fr-FR" sz="2700" b="1" dirty="0"/>
              <a:t>             </a:t>
            </a:r>
            <a:r>
              <a:rPr lang="fr-FR" sz="2700" dirty="0"/>
              <a:t>L’organisation du temps de concertation entre professionnels.</a:t>
            </a:r>
            <a:br>
              <a:rPr lang="fr-FR" sz="2700" dirty="0"/>
            </a:br>
            <a:r>
              <a:rPr lang="fr-FR" sz="2700" dirty="0"/>
              <a:t>L’aspect déontologique: </a:t>
            </a:r>
            <a:r>
              <a:rPr lang="fr-FR" sz="2700" b="1" dirty="0"/>
              <a:t>une éthique </a:t>
            </a:r>
            <a:r>
              <a:rPr lang="fr-FR" sz="2700" dirty="0"/>
              <a:t>au sein du réseau                       pour travailler ensemble dans un climat de confiance                                                                                       et dans le respect des personnes :                                                                                                                                 </a:t>
            </a:r>
            <a:br>
              <a:rPr lang="fr-FR" sz="2700" dirty="0"/>
            </a:br>
            <a:r>
              <a:rPr lang="fr-FR" sz="2700" dirty="0"/>
              <a:t> </a:t>
            </a:r>
            <a:r>
              <a:rPr lang="fr-FR" sz="2700" b="1" dirty="0"/>
              <a:t>bienveillance – réciprocité – humilité – exigence</a:t>
            </a:r>
            <a:br>
              <a:rPr lang="fr-FR" sz="2700" b="1" dirty="0"/>
            </a:br>
            <a:br>
              <a:rPr lang="fr-FR" sz="2700" b="1" dirty="0"/>
            </a:br>
            <a:br>
              <a:rPr lang="fr-FR" sz="2700" b="1" dirty="0"/>
            </a:br>
            <a:r>
              <a:rPr lang="fr-FR" sz="2700" b="1" dirty="0">
                <a:solidFill>
                  <a:srgbClr val="7030A0"/>
                </a:solidFill>
              </a:rPr>
              <a:t>3 axes de réflexion et des thèmes de travail </a:t>
            </a:r>
            <a:br>
              <a:rPr lang="fr-FR" sz="2700" dirty="0"/>
            </a:br>
            <a:br>
              <a:rPr lang="fr-FR" sz="2700" dirty="0"/>
            </a:br>
            <a:br>
              <a:rPr lang="fr-FR" sz="2700" dirty="0"/>
            </a:br>
            <a:r>
              <a:rPr lang="fr-FR" sz="2700" dirty="0"/>
              <a:t>              </a:t>
            </a:r>
            <a:endParaRPr lang="fr-FR" sz="3200" b="1" dirty="0">
              <a:solidFill>
                <a:srgbClr val="6600CC"/>
              </a:solidFill>
            </a:endParaRPr>
          </a:p>
        </p:txBody>
      </p:sp>
      <p:sp>
        <p:nvSpPr>
          <p:cNvPr id="4" name="Flèche droite 3"/>
          <p:cNvSpPr/>
          <p:nvPr/>
        </p:nvSpPr>
        <p:spPr>
          <a:xfrm>
            <a:off x="655946" y="3066397"/>
            <a:ext cx="477672" cy="162901"/>
          </a:xfrm>
          <a:prstGeom prst="rightArrow">
            <a:avLst/>
          </a:prstGeom>
          <a:ln>
            <a:solidFill>
              <a:srgbClr val="6600C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6" name="ZoneTexte 5"/>
          <p:cNvSpPr txBox="1"/>
          <p:nvPr/>
        </p:nvSpPr>
        <p:spPr>
          <a:xfrm>
            <a:off x="655946" y="876440"/>
            <a:ext cx="8024030" cy="523220"/>
          </a:xfrm>
          <a:prstGeom prst="rect">
            <a:avLst/>
          </a:prstGeom>
          <a:noFill/>
        </p:spPr>
        <p:txBody>
          <a:bodyPr wrap="square" rtlCol="0">
            <a:spAutoFit/>
          </a:bodyPr>
          <a:lstStyle/>
          <a:p>
            <a:pPr algn="ctr"/>
            <a:r>
              <a:rPr lang="fr-FR" sz="2800" b="1" dirty="0">
                <a:solidFill>
                  <a:srgbClr val="6600CC"/>
                </a:solidFill>
              </a:rPr>
              <a:t>                 Le travail au sein du réseau Albert Thomas</a:t>
            </a:r>
            <a:endParaRPr lang="fr-FR" sz="2800" dirty="0">
              <a:solidFill>
                <a:srgbClr val="6600CC"/>
              </a:solidFill>
            </a:endParaRPr>
          </a:p>
        </p:txBody>
      </p:sp>
      <p:pic>
        <p:nvPicPr>
          <p:cNvPr id="7" name="Image 6" descr="Men at work by developingo - SeÃ±al de 'Hombres trabajando''Men a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508" y="658457"/>
            <a:ext cx="1202943" cy="1066109"/>
          </a:xfrm>
          <a:prstGeom prst="rect">
            <a:avLst/>
          </a:prstGeom>
        </p:spPr>
      </p:pic>
      <p:sp>
        <p:nvSpPr>
          <p:cNvPr id="8" name="ZoneTexte 7"/>
          <p:cNvSpPr txBox="1"/>
          <p:nvPr/>
        </p:nvSpPr>
        <p:spPr>
          <a:xfrm>
            <a:off x="7020790" y="88127"/>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2015- 2016</a:t>
            </a:r>
          </a:p>
        </p:txBody>
      </p:sp>
      <p:sp>
        <p:nvSpPr>
          <p:cNvPr id="9" name="Flèche droite 8"/>
          <p:cNvSpPr/>
          <p:nvPr/>
        </p:nvSpPr>
        <p:spPr>
          <a:xfrm>
            <a:off x="655946" y="3423714"/>
            <a:ext cx="477672" cy="162901"/>
          </a:xfrm>
          <a:prstGeom prst="rightArrow">
            <a:avLst/>
          </a:prstGeom>
          <a:ln>
            <a:solidFill>
              <a:srgbClr val="6600C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0" name="Flèche droite 9"/>
          <p:cNvSpPr/>
          <p:nvPr/>
        </p:nvSpPr>
        <p:spPr>
          <a:xfrm>
            <a:off x="7460938" y="5643453"/>
            <a:ext cx="477672" cy="162901"/>
          </a:xfrm>
          <a:prstGeom prst="rightArrow">
            <a:avLst/>
          </a:prstGeom>
          <a:ln>
            <a:solidFill>
              <a:srgbClr val="6600CC"/>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4083786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2262" y="365126"/>
            <a:ext cx="8120417" cy="6213095"/>
          </a:xfrm>
        </p:spPr>
        <p:txBody>
          <a:bodyPr anchor="t">
            <a:normAutofit/>
          </a:bodyPr>
          <a:lstStyle/>
          <a:p>
            <a:pPr marL="0" lvl="0" indent="0"/>
            <a:br>
              <a:rPr lang="fr-FR" sz="1600" dirty="0"/>
            </a:br>
            <a:br>
              <a:rPr lang="fr-FR" sz="1600" dirty="0"/>
            </a:br>
            <a:br>
              <a:rPr lang="fr-FR" sz="1600" dirty="0"/>
            </a:br>
            <a:r>
              <a:rPr lang="fr-FR" sz="1600" b="1" dirty="0"/>
              <a:t> </a:t>
            </a:r>
            <a:br>
              <a:rPr lang="fr-FR" sz="1600" dirty="0"/>
            </a:br>
            <a:br>
              <a:rPr lang="fr-FR" dirty="0"/>
            </a:br>
            <a:endParaRPr lang="fr-FR" dirty="0"/>
          </a:p>
        </p:txBody>
      </p:sp>
      <p:sp>
        <p:nvSpPr>
          <p:cNvPr id="6" name="ZoneTexte 5"/>
          <p:cNvSpPr txBox="1"/>
          <p:nvPr/>
        </p:nvSpPr>
        <p:spPr>
          <a:xfrm>
            <a:off x="610171" y="3504104"/>
            <a:ext cx="1473959" cy="369332"/>
          </a:xfrm>
          <a:prstGeom prst="rect">
            <a:avLst/>
          </a:prstGeom>
          <a:solidFill>
            <a:srgbClr val="FF0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La dictée</a:t>
            </a:r>
          </a:p>
        </p:txBody>
      </p:sp>
      <p:sp>
        <p:nvSpPr>
          <p:cNvPr id="11" name="ZoneTexte 10"/>
          <p:cNvSpPr txBox="1"/>
          <p:nvPr/>
        </p:nvSpPr>
        <p:spPr>
          <a:xfrm>
            <a:off x="3538834" y="3575524"/>
            <a:ext cx="2051712" cy="646331"/>
          </a:xfrm>
          <a:prstGeom prst="rect">
            <a:avLst/>
          </a:prstGeom>
          <a:solidFill>
            <a:srgbClr val="6699FF"/>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Le parcours de l’élève en difficulté</a:t>
            </a:r>
          </a:p>
        </p:txBody>
      </p:sp>
      <p:sp>
        <p:nvSpPr>
          <p:cNvPr id="12" name="ZoneTexte 11"/>
          <p:cNvSpPr txBox="1"/>
          <p:nvPr/>
        </p:nvSpPr>
        <p:spPr>
          <a:xfrm>
            <a:off x="1347151" y="5587563"/>
            <a:ext cx="6506569" cy="369332"/>
          </a:xfrm>
          <a:prstGeom prst="rect">
            <a:avLst/>
          </a:prstGeom>
          <a:solidFill>
            <a:srgbClr val="00FF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Devoirs et Travail personnel de l’élève</a:t>
            </a:r>
          </a:p>
        </p:txBody>
      </p:sp>
      <p:sp>
        <p:nvSpPr>
          <p:cNvPr id="13" name="ZoneTexte 12"/>
          <p:cNvSpPr txBox="1"/>
          <p:nvPr/>
        </p:nvSpPr>
        <p:spPr>
          <a:xfrm>
            <a:off x="2371908" y="5075439"/>
            <a:ext cx="4519222" cy="369332"/>
          </a:xfrm>
          <a:prstGeom prst="rect">
            <a:avLst/>
          </a:prstGeom>
          <a:solidFill>
            <a:srgbClr val="00FFFF"/>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 Etre élève » les attendus comportementaux</a:t>
            </a:r>
          </a:p>
        </p:txBody>
      </p:sp>
      <p:sp>
        <p:nvSpPr>
          <p:cNvPr id="14" name="ZoneTexte 13"/>
          <p:cNvSpPr txBox="1"/>
          <p:nvPr/>
        </p:nvSpPr>
        <p:spPr>
          <a:xfrm>
            <a:off x="532262" y="4549521"/>
            <a:ext cx="4463808" cy="369332"/>
          </a:xfrm>
          <a:prstGeom prst="rect">
            <a:avLst/>
          </a:prstGeom>
          <a:solidFill>
            <a:srgbClr val="FF0066"/>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 Bien parler » pour communiquer « mieux »</a:t>
            </a:r>
          </a:p>
        </p:txBody>
      </p:sp>
      <p:sp>
        <p:nvSpPr>
          <p:cNvPr id="15" name="ZoneTexte 14"/>
          <p:cNvSpPr txBox="1"/>
          <p:nvPr/>
        </p:nvSpPr>
        <p:spPr>
          <a:xfrm>
            <a:off x="878736" y="4011860"/>
            <a:ext cx="2031241" cy="369332"/>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dirty="0"/>
              <a:t>Le statut de l’erreur</a:t>
            </a:r>
          </a:p>
        </p:txBody>
      </p:sp>
      <p:sp>
        <p:nvSpPr>
          <p:cNvPr id="16" name="ZoneTexte 15"/>
          <p:cNvSpPr txBox="1"/>
          <p:nvPr/>
        </p:nvSpPr>
        <p:spPr>
          <a:xfrm>
            <a:off x="6219403" y="3760190"/>
            <a:ext cx="2231411" cy="923330"/>
          </a:xfrm>
          <a:prstGeom prst="rect">
            <a:avLst/>
          </a:prstGeom>
          <a:solidFill>
            <a:srgbClr val="00B050"/>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L’accompagnement des nouveaux parents</a:t>
            </a:r>
          </a:p>
        </p:txBody>
      </p:sp>
      <p:sp>
        <p:nvSpPr>
          <p:cNvPr id="17" name="ZoneTexte 16"/>
          <p:cNvSpPr txBox="1"/>
          <p:nvPr/>
        </p:nvSpPr>
        <p:spPr>
          <a:xfrm>
            <a:off x="750063" y="6096445"/>
            <a:ext cx="7700751" cy="369332"/>
          </a:xfrm>
          <a:prstGeom prst="rect">
            <a:avLst/>
          </a:prstGeom>
          <a:solidFill>
            <a:srgbClr val="9933FF"/>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a:t>Le partenariat</a:t>
            </a:r>
          </a:p>
        </p:txBody>
      </p:sp>
      <p:sp>
        <p:nvSpPr>
          <p:cNvPr id="18" name="ZoneTexte 17"/>
          <p:cNvSpPr txBox="1"/>
          <p:nvPr/>
        </p:nvSpPr>
        <p:spPr>
          <a:xfrm>
            <a:off x="7020790" y="98282"/>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graphicFrame>
        <p:nvGraphicFramePr>
          <p:cNvPr id="4" name="Tableau 3"/>
          <p:cNvGraphicFramePr>
            <a:graphicFrameLocks noGrp="1"/>
          </p:cNvGraphicFramePr>
          <p:nvPr>
            <p:extLst>
              <p:ext uri="{D42A27DB-BD31-4B8C-83A1-F6EECF244321}">
                <p14:modId xmlns:p14="http://schemas.microsoft.com/office/powerpoint/2010/main" val="2747758661"/>
              </p:ext>
            </p:extLst>
          </p:nvPr>
        </p:nvGraphicFramePr>
        <p:xfrm>
          <a:off x="504482" y="444833"/>
          <a:ext cx="8120415" cy="6370320"/>
        </p:xfrm>
        <a:graphic>
          <a:graphicData uri="http://schemas.openxmlformats.org/drawingml/2006/table">
            <a:tbl>
              <a:tblPr firstRow="1" bandRow="1">
                <a:tableStyleId>{5C22544A-7EE6-4342-B048-85BDC9FD1C3A}</a:tableStyleId>
              </a:tblPr>
              <a:tblGrid>
                <a:gridCol w="2706805">
                  <a:extLst>
                    <a:ext uri="{9D8B030D-6E8A-4147-A177-3AD203B41FA5}">
                      <a16:colId xmlns:a16="http://schemas.microsoft.com/office/drawing/2014/main" val="1915283297"/>
                    </a:ext>
                  </a:extLst>
                </a:gridCol>
                <a:gridCol w="2706805">
                  <a:extLst>
                    <a:ext uri="{9D8B030D-6E8A-4147-A177-3AD203B41FA5}">
                      <a16:colId xmlns:a16="http://schemas.microsoft.com/office/drawing/2014/main" val="2855384663"/>
                    </a:ext>
                  </a:extLst>
                </a:gridCol>
                <a:gridCol w="2706805">
                  <a:extLst>
                    <a:ext uri="{9D8B030D-6E8A-4147-A177-3AD203B41FA5}">
                      <a16:colId xmlns:a16="http://schemas.microsoft.com/office/drawing/2014/main" val="3746628521"/>
                    </a:ext>
                  </a:extLst>
                </a:gridCol>
              </a:tblGrid>
              <a:tr h="374579">
                <a:tc gridSpan="3">
                  <a:txBody>
                    <a:bodyPr/>
                    <a:lstStyle/>
                    <a:p>
                      <a:pPr algn="ctr"/>
                      <a:r>
                        <a:rPr lang="fr-FR" sz="2800" dirty="0">
                          <a:solidFill>
                            <a:schemeClr val="tx1"/>
                          </a:solidFill>
                        </a:rPr>
                        <a:t>Axes</a:t>
                      </a:r>
                      <a:r>
                        <a:rPr lang="fr-FR" sz="2800" baseline="0" dirty="0">
                          <a:solidFill>
                            <a:schemeClr val="tx1"/>
                          </a:solidFill>
                        </a:rPr>
                        <a:t> de réflexion</a:t>
                      </a:r>
                      <a:endParaRPr lang="fr-FR"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3149839"/>
                  </a:ext>
                </a:extLst>
              </a:tr>
              <a:tr h="646533">
                <a:tc>
                  <a:txBody>
                    <a:bodyPr/>
                    <a:lstStyle/>
                    <a:p>
                      <a:pPr algn="ctr"/>
                      <a:r>
                        <a:rPr lang="fr-FR" sz="2400" b="1" dirty="0"/>
                        <a:t>Evaluation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3399"/>
                    </a:solidFill>
                  </a:tcPr>
                </a:tc>
                <a:tc>
                  <a:txBody>
                    <a:bodyPr/>
                    <a:lstStyle/>
                    <a:p>
                      <a:pPr algn="ctr"/>
                      <a:r>
                        <a:rPr lang="fr-FR" sz="2400" b="1" dirty="0"/>
                        <a:t>Hétérogénéité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66FF"/>
                    </a:solidFill>
                  </a:tcPr>
                </a:tc>
                <a:tc>
                  <a:txBody>
                    <a:bodyPr/>
                    <a:lstStyle/>
                    <a:p>
                      <a:pPr algn="ctr"/>
                      <a:r>
                        <a:rPr lang="fr-FR" sz="2400" b="1" dirty="0"/>
                        <a:t>Relation                             avec les parents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99"/>
                    </a:solidFill>
                  </a:tcPr>
                </a:tc>
                <a:extLst>
                  <a:ext uri="{0D108BD9-81ED-4DB2-BD59-A6C34878D82A}">
                    <a16:rowId xmlns:a16="http://schemas.microsoft.com/office/drawing/2014/main" val="77619600"/>
                  </a:ext>
                </a:extLst>
              </a:tr>
              <a:tr h="374579">
                <a:tc gridSpan="3">
                  <a:txBody>
                    <a:bodyPr/>
                    <a:lstStyle/>
                    <a:p>
                      <a:pPr algn="ctr"/>
                      <a:r>
                        <a:rPr lang="fr-FR" sz="2400" b="0" u="sng" dirty="0">
                          <a:effectLst/>
                        </a:rPr>
                        <a:t>Thèmes</a:t>
                      </a:r>
                      <a:r>
                        <a:rPr lang="fr-FR" sz="2400" b="0" u="sng" baseline="0" dirty="0">
                          <a:effectLst/>
                        </a:rPr>
                        <a:t> = Groupes de travail</a:t>
                      </a:r>
                      <a:endParaRPr lang="fr-FR" sz="2400" b="0" u="sng" dirty="0">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noFill/>
                  </a:tcPr>
                </a:tc>
                <a:tc hMerge="1">
                  <a:txBody>
                    <a:bodyPr/>
                    <a:lstStyle/>
                    <a:p>
                      <a:endParaRPr lang="fr-F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7392474"/>
                  </a:ext>
                </a:extLst>
              </a:tr>
              <a:tr h="374579">
                <a:tc gridSpan="3">
                  <a:txBody>
                    <a:bodyPr/>
                    <a:lstStyle/>
                    <a:p>
                      <a:pPr lvl="1" algn="l"/>
                      <a:r>
                        <a:rPr lang="fr-FR" sz="1800" baseline="0" dirty="0"/>
                        <a:t>1 Faire un état des lieux                                                                                                          </a:t>
                      </a:r>
                    </a:p>
                    <a:p>
                      <a:pPr lvl="1" algn="l"/>
                      <a:r>
                        <a:rPr lang="fr-FR" sz="1800" baseline="0" dirty="0"/>
                        <a:t>2 Partager les pratiques - Echanger </a:t>
                      </a:r>
                    </a:p>
                    <a:p>
                      <a:pPr lvl="1" algn="l"/>
                      <a:r>
                        <a:rPr lang="fr-FR" sz="1800" baseline="0" dirty="0"/>
                        <a:t>3 Faire des choix pour avoir une cohérence et une continuité au sein du réseau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522892"/>
                  </a:ext>
                </a:extLst>
              </a:tr>
              <a:tr h="374579">
                <a:tc gridSpan="3">
                  <a:txBody>
                    <a:bodyPr/>
                    <a:lstStyle/>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p>
                      <a:pPr lvl="1" algn="l"/>
                      <a:endParaRPr lang="fr-FR" sz="1800"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4"/>
                  </a:ext>
                </a:extLst>
              </a:tr>
            </a:tbl>
          </a:graphicData>
        </a:graphic>
      </p:graphicFrame>
      <p:pic>
        <p:nvPicPr>
          <p:cNvPr id="19" name="Image 18" descr="Men at work by developingo - SeÃ±al de 'Hombres trabajando''Men a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866" y="117982"/>
            <a:ext cx="647667" cy="573995"/>
          </a:xfrm>
          <a:prstGeom prst="rect">
            <a:avLst/>
          </a:prstGeom>
        </p:spPr>
      </p:pic>
    </p:spTree>
    <p:extLst>
      <p:ext uri="{BB962C8B-B14F-4D97-AF65-F5344CB8AC3E}">
        <p14:creationId xmlns:p14="http://schemas.microsoft.com/office/powerpoint/2010/main" val="169551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5721775"/>
          </a:xfrm>
        </p:spPr>
        <p:txBody>
          <a:bodyPr>
            <a:noAutofit/>
          </a:bodyPr>
          <a:lstStyle/>
          <a:p>
            <a:pPr algn="ctr"/>
            <a:r>
              <a:rPr lang="fr-FR" sz="2400" b="1" dirty="0">
                <a:solidFill>
                  <a:schemeClr val="bg1"/>
                </a:solidFill>
              </a:rPr>
              <a:t>« L’inégalité face à l’éducation est la première des injustices contre lesquelles nous devons lutter. Or elle s’est accrue ces dernières années. La refondation de l’École de la République que nous avons engagée depuis plus d’un an est tout entière tournée vers l’ambition de rendre notre École plus juste, de faire qu’elle soit exigeante et bienveillante avec tous les élèves, pour les porter au plus haut de leurs possibilités ... » </a:t>
            </a:r>
            <a:br>
              <a:rPr lang="fr-FR" sz="2400" b="1" dirty="0">
                <a:solidFill>
                  <a:schemeClr val="bg1"/>
                </a:solidFill>
              </a:rPr>
            </a:br>
            <a:br>
              <a:rPr lang="fr-FR" sz="2400" b="1" dirty="0">
                <a:solidFill>
                  <a:schemeClr val="bg1"/>
                </a:solidFill>
              </a:rPr>
            </a:br>
            <a:r>
              <a:rPr lang="fr-FR" sz="2400" b="1" dirty="0">
                <a:solidFill>
                  <a:schemeClr val="bg1"/>
                </a:solidFill>
              </a:rPr>
              <a:t>Vincent </a:t>
            </a:r>
            <a:r>
              <a:rPr lang="fr-FR" sz="2400" b="1" dirty="0" err="1">
                <a:solidFill>
                  <a:schemeClr val="bg1"/>
                </a:solidFill>
              </a:rPr>
              <a:t>Peillon</a:t>
            </a:r>
            <a:r>
              <a:rPr lang="fr-FR" sz="2400" b="1" dirty="0">
                <a:solidFill>
                  <a:schemeClr val="bg1"/>
                </a:solidFill>
              </a:rPr>
              <a:t> (Janvier 2014)</a:t>
            </a:r>
          </a:p>
        </p:txBody>
      </p:sp>
    </p:spTree>
    <p:extLst>
      <p:ext uri="{BB962C8B-B14F-4D97-AF65-F5344CB8AC3E}">
        <p14:creationId xmlns:p14="http://schemas.microsoft.com/office/powerpoint/2010/main" val="3951985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Afficher l'image d'orig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7753" y="1512222"/>
            <a:ext cx="3744097" cy="4819750"/>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Connecteur droit avec flèche 12"/>
          <p:cNvCxnSpPr/>
          <p:nvPr/>
        </p:nvCxnSpPr>
        <p:spPr>
          <a:xfrm flipH="1">
            <a:off x="5463955" y="3982778"/>
            <a:ext cx="1341529" cy="1168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a:endCxn id="64" idx="7"/>
          </p:cNvCxnSpPr>
          <p:nvPr/>
        </p:nvCxnSpPr>
        <p:spPr>
          <a:xfrm flipV="1">
            <a:off x="2252019" y="2753069"/>
            <a:ext cx="1890312" cy="755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a:endCxn id="58" idx="7"/>
          </p:cNvCxnSpPr>
          <p:nvPr/>
        </p:nvCxnSpPr>
        <p:spPr>
          <a:xfrm flipV="1">
            <a:off x="2060154" y="2542227"/>
            <a:ext cx="1993189" cy="5499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120479" y="1712982"/>
            <a:ext cx="2562483" cy="4662815"/>
          </a:xfrm>
          <a:prstGeom prst="rect">
            <a:avLst/>
          </a:prstGeom>
          <a:noFill/>
        </p:spPr>
        <p:txBody>
          <a:bodyPr wrap="square" rtlCol="0">
            <a:spAutoFit/>
          </a:bodyPr>
          <a:lstStyle/>
          <a:p>
            <a:endParaRPr lang="fr-FR" sz="1350" dirty="0">
              <a:solidFill>
                <a:schemeClr val="accent5">
                  <a:lumMod val="50000"/>
                </a:schemeClr>
              </a:solidFill>
            </a:endParaRPr>
          </a:p>
          <a:p>
            <a:endParaRPr lang="fr-FR" sz="1350" dirty="0">
              <a:solidFill>
                <a:schemeClr val="accent5">
                  <a:lumMod val="50000"/>
                </a:schemeClr>
              </a:solidFill>
            </a:endParaRPr>
          </a:p>
          <a:p>
            <a:endParaRPr lang="fr-FR" sz="1350" dirty="0">
              <a:solidFill>
                <a:schemeClr val="accent5">
                  <a:lumMod val="50000"/>
                </a:schemeClr>
              </a:solidFill>
            </a:endParaRPr>
          </a:p>
          <a:p>
            <a:endParaRPr lang="fr-FR" sz="1350" dirty="0">
              <a:solidFill>
                <a:schemeClr val="accent5">
                  <a:lumMod val="50000"/>
                </a:schemeClr>
              </a:solidFill>
            </a:endParaRPr>
          </a:p>
          <a:p>
            <a:endParaRPr lang="fr-FR" sz="1350" dirty="0">
              <a:solidFill>
                <a:schemeClr val="accent5">
                  <a:lumMod val="50000"/>
                </a:schemeClr>
              </a:solidFill>
            </a:endParaRPr>
          </a:p>
          <a:p>
            <a:endParaRPr lang="fr-FR" sz="1350" dirty="0">
              <a:solidFill>
                <a:schemeClr val="accent5">
                  <a:lumMod val="50000"/>
                </a:schemeClr>
              </a:solidFill>
            </a:endParaRPr>
          </a:p>
          <a:p>
            <a:r>
              <a:rPr lang="fr-FR" sz="1350" dirty="0">
                <a:solidFill>
                  <a:schemeClr val="accent5">
                    <a:lumMod val="50000"/>
                  </a:schemeClr>
                </a:solidFill>
              </a:rPr>
              <a:t>MABLY </a:t>
            </a:r>
            <a:r>
              <a:rPr lang="fr-FR" sz="1350" b="1" dirty="0">
                <a:solidFill>
                  <a:schemeClr val="accent5">
                    <a:lumMod val="50000"/>
                  </a:schemeClr>
                </a:solidFill>
              </a:rPr>
              <a:t>REP</a:t>
            </a:r>
            <a:r>
              <a:rPr lang="fr-FR" sz="1350" dirty="0">
                <a:solidFill>
                  <a:schemeClr val="accent5">
                    <a:lumMod val="50000"/>
                  </a:schemeClr>
                </a:solidFill>
              </a:rPr>
              <a:t> Louis Aragon</a:t>
            </a:r>
            <a:endParaRPr lang="fr-FR" sz="1350" dirty="0"/>
          </a:p>
          <a:p>
            <a:endParaRPr lang="fr-FR" sz="1350" dirty="0">
              <a:solidFill>
                <a:srgbClr val="7030A0"/>
              </a:solidFill>
            </a:endParaRPr>
          </a:p>
          <a:p>
            <a:r>
              <a:rPr lang="fr-FR" sz="1350" dirty="0">
                <a:solidFill>
                  <a:srgbClr val="7030A0"/>
                </a:solidFill>
              </a:rPr>
              <a:t>ROANNE </a:t>
            </a:r>
            <a:r>
              <a:rPr lang="fr-FR" sz="1350" b="1" dirty="0">
                <a:solidFill>
                  <a:srgbClr val="7030A0"/>
                </a:solidFill>
              </a:rPr>
              <a:t>REP</a:t>
            </a:r>
            <a:r>
              <a:rPr lang="fr-FR" sz="1350" dirty="0">
                <a:solidFill>
                  <a:srgbClr val="7030A0"/>
                </a:solidFill>
              </a:rPr>
              <a:t> Albert Thomas</a:t>
            </a:r>
            <a:endParaRPr lang="fr-FR" sz="1350" dirty="0"/>
          </a:p>
          <a:p>
            <a:endParaRPr lang="fr-FR" sz="1350" dirty="0"/>
          </a:p>
          <a:p>
            <a:endParaRPr lang="fr-FR" sz="1350" dirty="0"/>
          </a:p>
          <a:p>
            <a:endParaRPr lang="fr-FR" sz="1350" dirty="0"/>
          </a:p>
          <a:p>
            <a:endParaRPr lang="fr-FR" sz="1350" dirty="0"/>
          </a:p>
          <a:p>
            <a:endParaRPr lang="fr-FR" sz="1350" dirty="0"/>
          </a:p>
          <a:p>
            <a:endParaRPr lang="fr-FR" sz="1350" dirty="0"/>
          </a:p>
          <a:p>
            <a:endParaRPr lang="fr-FR" sz="1350" dirty="0">
              <a:solidFill>
                <a:srgbClr val="FF0066"/>
              </a:solidFill>
            </a:endParaRPr>
          </a:p>
          <a:p>
            <a:r>
              <a:rPr lang="fr-FR" sz="1350" dirty="0">
                <a:solidFill>
                  <a:srgbClr val="FF0066"/>
                </a:solidFill>
              </a:rPr>
              <a:t>LA RICAMARIE </a:t>
            </a:r>
            <a:r>
              <a:rPr lang="fr-FR" sz="1350" b="1" dirty="0">
                <a:solidFill>
                  <a:srgbClr val="FF0066"/>
                </a:solidFill>
              </a:rPr>
              <a:t>REP +</a:t>
            </a:r>
            <a:r>
              <a:rPr lang="fr-FR" sz="1350" dirty="0">
                <a:solidFill>
                  <a:srgbClr val="FF0066"/>
                </a:solidFill>
              </a:rPr>
              <a:t> Jules Vallès</a:t>
            </a:r>
            <a:endParaRPr lang="fr-FR" sz="1350" dirty="0"/>
          </a:p>
          <a:p>
            <a:endParaRPr lang="fr-FR" sz="1350" dirty="0"/>
          </a:p>
          <a:p>
            <a:endParaRPr lang="fr-FR" sz="1350" dirty="0">
              <a:solidFill>
                <a:srgbClr val="002060"/>
              </a:solidFill>
            </a:endParaRPr>
          </a:p>
          <a:p>
            <a:r>
              <a:rPr lang="fr-FR" sz="1350" dirty="0">
                <a:solidFill>
                  <a:srgbClr val="002060"/>
                </a:solidFill>
              </a:rPr>
              <a:t>LE CHAMBON FEUGEROLLES</a:t>
            </a:r>
          </a:p>
          <a:p>
            <a:r>
              <a:rPr lang="fr-FR" sz="1350" b="1" dirty="0">
                <a:solidFill>
                  <a:srgbClr val="002060"/>
                </a:solidFill>
              </a:rPr>
              <a:t>REP</a:t>
            </a:r>
            <a:r>
              <a:rPr lang="fr-FR" sz="1350" dirty="0">
                <a:solidFill>
                  <a:srgbClr val="002060"/>
                </a:solidFill>
              </a:rPr>
              <a:t> Massenet Fourneyron </a:t>
            </a:r>
          </a:p>
          <a:p>
            <a:endParaRPr lang="fr-FR" sz="1350" dirty="0"/>
          </a:p>
        </p:txBody>
      </p:sp>
      <p:sp>
        <p:nvSpPr>
          <p:cNvPr id="12" name="ZoneTexte 11"/>
          <p:cNvSpPr txBox="1"/>
          <p:nvPr/>
        </p:nvSpPr>
        <p:spPr>
          <a:xfrm>
            <a:off x="6805484" y="2751728"/>
            <a:ext cx="1955457" cy="3624069"/>
          </a:xfrm>
          <a:prstGeom prst="rect">
            <a:avLst/>
          </a:prstGeom>
          <a:noFill/>
        </p:spPr>
        <p:txBody>
          <a:bodyPr wrap="square" rtlCol="0">
            <a:spAutoFit/>
          </a:bodyPr>
          <a:lstStyle/>
          <a:p>
            <a:endParaRPr lang="fr-FR" sz="1350" dirty="0">
              <a:solidFill>
                <a:srgbClr val="002060"/>
              </a:solidFill>
            </a:endParaRPr>
          </a:p>
          <a:p>
            <a:endParaRPr lang="fr-FR" sz="1350" dirty="0">
              <a:solidFill>
                <a:srgbClr val="002060"/>
              </a:solidFill>
            </a:endParaRPr>
          </a:p>
          <a:p>
            <a:endParaRPr lang="fr-FR" sz="1350" dirty="0">
              <a:solidFill>
                <a:srgbClr val="002060"/>
              </a:solidFill>
            </a:endParaRPr>
          </a:p>
          <a:p>
            <a:endParaRPr lang="fr-FR" sz="1350" dirty="0">
              <a:solidFill>
                <a:srgbClr val="002060"/>
              </a:solidFill>
            </a:endParaRPr>
          </a:p>
          <a:p>
            <a:endParaRPr lang="fr-FR" sz="1350" dirty="0">
              <a:solidFill>
                <a:srgbClr val="002060"/>
              </a:solidFill>
            </a:endParaRPr>
          </a:p>
          <a:p>
            <a:r>
              <a:rPr lang="fr-FR" sz="1350" dirty="0">
                <a:solidFill>
                  <a:srgbClr val="002060"/>
                </a:solidFill>
              </a:rPr>
              <a:t>St-CHAMOND</a:t>
            </a:r>
          </a:p>
          <a:p>
            <a:r>
              <a:rPr lang="fr-FR" sz="1350" dirty="0"/>
              <a:t>  . </a:t>
            </a:r>
            <a:r>
              <a:rPr lang="fr-FR" sz="1350" b="1" dirty="0">
                <a:solidFill>
                  <a:srgbClr val="FF0066"/>
                </a:solidFill>
              </a:rPr>
              <a:t>REP + </a:t>
            </a:r>
            <a:r>
              <a:rPr lang="fr-FR" sz="1350" dirty="0">
                <a:solidFill>
                  <a:srgbClr val="FF0066"/>
                </a:solidFill>
              </a:rPr>
              <a:t>Jean Rostand</a:t>
            </a:r>
          </a:p>
          <a:p>
            <a:r>
              <a:rPr lang="fr-FR" sz="1350" dirty="0"/>
              <a:t>  . </a:t>
            </a:r>
            <a:r>
              <a:rPr lang="fr-FR" sz="1350" b="1" dirty="0">
                <a:solidFill>
                  <a:srgbClr val="002060"/>
                </a:solidFill>
              </a:rPr>
              <a:t>REP</a:t>
            </a:r>
            <a:r>
              <a:rPr lang="fr-FR" sz="1350" dirty="0">
                <a:solidFill>
                  <a:srgbClr val="002060"/>
                </a:solidFill>
              </a:rPr>
              <a:t> Pierre </a:t>
            </a:r>
            <a:r>
              <a:rPr lang="fr-FR" sz="1350" dirty="0" err="1">
                <a:solidFill>
                  <a:srgbClr val="002060"/>
                </a:solidFill>
              </a:rPr>
              <a:t>Joannon</a:t>
            </a:r>
            <a:endParaRPr lang="fr-FR" sz="1350" dirty="0">
              <a:solidFill>
                <a:srgbClr val="002060"/>
              </a:solidFill>
            </a:endParaRPr>
          </a:p>
          <a:p>
            <a:endParaRPr lang="fr-FR" sz="1350" dirty="0">
              <a:solidFill>
                <a:srgbClr val="002060"/>
              </a:solidFill>
            </a:endParaRPr>
          </a:p>
          <a:p>
            <a:endParaRPr lang="fr-FR" sz="1350" dirty="0">
              <a:solidFill>
                <a:srgbClr val="002060"/>
              </a:solidFill>
            </a:endParaRPr>
          </a:p>
          <a:p>
            <a:r>
              <a:rPr lang="fr-FR" sz="1350" dirty="0">
                <a:solidFill>
                  <a:srgbClr val="002060"/>
                </a:solidFill>
              </a:rPr>
              <a:t>St-ETIENNE</a:t>
            </a:r>
          </a:p>
          <a:p>
            <a:r>
              <a:rPr lang="fr-FR" sz="1350" dirty="0"/>
              <a:t>  .</a:t>
            </a:r>
            <a:r>
              <a:rPr lang="fr-FR" sz="1350" b="1" dirty="0"/>
              <a:t> </a:t>
            </a:r>
            <a:r>
              <a:rPr lang="fr-FR" sz="1350" b="1" dirty="0">
                <a:solidFill>
                  <a:srgbClr val="002060"/>
                </a:solidFill>
              </a:rPr>
              <a:t>REP </a:t>
            </a:r>
            <a:r>
              <a:rPr lang="fr-FR" sz="1350" dirty="0">
                <a:solidFill>
                  <a:srgbClr val="002060"/>
                </a:solidFill>
              </a:rPr>
              <a:t>Claude </a:t>
            </a:r>
            <a:r>
              <a:rPr lang="fr-FR" sz="1350" dirty="0" err="1">
                <a:solidFill>
                  <a:srgbClr val="002060"/>
                </a:solidFill>
              </a:rPr>
              <a:t>Fauriel</a:t>
            </a:r>
            <a:endParaRPr lang="fr-FR" sz="1350" dirty="0">
              <a:solidFill>
                <a:srgbClr val="002060"/>
              </a:solidFill>
            </a:endParaRPr>
          </a:p>
          <a:p>
            <a:r>
              <a:rPr lang="fr-FR" sz="1350" dirty="0">
                <a:solidFill>
                  <a:srgbClr val="002060"/>
                </a:solidFill>
              </a:rPr>
              <a:t>  . </a:t>
            </a:r>
            <a:r>
              <a:rPr lang="fr-FR" sz="1350" b="1" dirty="0">
                <a:solidFill>
                  <a:srgbClr val="002060"/>
                </a:solidFill>
              </a:rPr>
              <a:t>REP</a:t>
            </a:r>
            <a:r>
              <a:rPr lang="fr-FR" sz="1350" dirty="0">
                <a:solidFill>
                  <a:srgbClr val="002060"/>
                </a:solidFill>
              </a:rPr>
              <a:t> Gambetta </a:t>
            </a:r>
          </a:p>
          <a:p>
            <a:r>
              <a:rPr lang="fr-FR" sz="1350" dirty="0">
                <a:solidFill>
                  <a:srgbClr val="002060"/>
                </a:solidFill>
              </a:rPr>
              <a:t>  . </a:t>
            </a:r>
            <a:r>
              <a:rPr lang="fr-FR" sz="1350" b="1" dirty="0">
                <a:solidFill>
                  <a:srgbClr val="002060"/>
                </a:solidFill>
              </a:rPr>
              <a:t>REP</a:t>
            </a:r>
            <a:r>
              <a:rPr lang="fr-FR" sz="1350" dirty="0">
                <a:solidFill>
                  <a:srgbClr val="002060"/>
                </a:solidFill>
              </a:rPr>
              <a:t> Jean Dasté </a:t>
            </a:r>
          </a:p>
          <a:p>
            <a:r>
              <a:rPr lang="fr-FR" sz="1350" dirty="0"/>
              <a:t>  . </a:t>
            </a:r>
            <a:r>
              <a:rPr lang="fr-FR" sz="1350" b="1" dirty="0">
                <a:solidFill>
                  <a:srgbClr val="FF0066"/>
                </a:solidFill>
              </a:rPr>
              <a:t>REP + </a:t>
            </a:r>
            <a:r>
              <a:rPr lang="fr-FR" sz="1350" dirty="0">
                <a:solidFill>
                  <a:srgbClr val="FF0066"/>
                </a:solidFill>
              </a:rPr>
              <a:t>Jules Vallès</a:t>
            </a:r>
          </a:p>
          <a:p>
            <a:r>
              <a:rPr lang="fr-FR" sz="1350" dirty="0">
                <a:solidFill>
                  <a:srgbClr val="FF0066"/>
                </a:solidFill>
              </a:rPr>
              <a:t>  . </a:t>
            </a:r>
            <a:r>
              <a:rPr lang="fr-FR" sz="1350" b="1" dirty="0">
                <a:solidFill>
                  <a:srgbClr val="FF0066"/>
                </a:solidFill>
              </a:rPr>
              <a:t>REP + </a:t>
            </a:r>
            <a:r>
              <a:rPr lang="fr-FR" sz="1350" dirty="0">
                <a:solidFill>
                  <a:srgbClr val="FF0066"/>
                </a:solidFill>
              </a:rPr>
              <a:t>Marc Seguin</a:t>
            </a:r>
          </a:p>
          <a:p>
            <a:r>
              <a:rPr lang="fr-FR" sz="1350" dirty="0"/>
              <a:t>  . </a:t>
            </a:r>
            <a:r>
              <a:rPr lang="fr-FR" sz="1350" b="1" dirty="0">
                <a:solidFill>
                  <a:srgbClr val="002060"/>
                </a:solidFill>
              </a:rPr>
              <a:t>REP</a:t>
            </a:r>
            <a:r>
              <a:rPr lang="fr-FR" sz="1350" dirty="0">
                <a:solidFill>
                  <a:srgbClr val="002060"/>
                </a:solidFill>
              </a:rPr>
              <a:t> Puits de la Loire</a:t>
            </a:r>
          </a:p>
        </p:txBody>
      </p:sp>
      <p:cxnSp>
        <p:nvCxnSpPr>
          <p:cNvPr id="24" name="Connecteur droit avec flèche 23"/>
          <p:cNvCxnSpPr>
            <a:endCxn id="1046" idx="1"/>
          </p:cNvCxnSpPr>
          <p:nvPr/>
        </p:nvCxnSpPr>
        <p:spPr>
          <a:xfrm>
            <a:off x="2582560" y="5157376"/>
            <a:ext cx="2377141" cy="2913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a:endCxn id="59" idx="2"/>
          </p:cNvCxnSpPr>
          <p:nvPr/>
        </p:nvCxnSpPr>
        <p:spPr>
          <a:xfrm flipV="1">
            <a:off x="2252019" y="5543230"/>
            <a:ext cx="2573631" cy="3618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41" name="ZoneTexte 1040"/>
          <p:cNvSpPr txBox="1"/>
          <p:nvPr/>
        </p:nvSpPr>
        <p:spPr>
          <a:xfrm>
            <a:off x="2271405" y="472796"/>
            <a:ext cx="4633526" cy="830997"/>
          </a:xfrm>
          <a:prstGeom prst="rect">
            <a:avLst/>
          </a:prstGeom>
          <a:noFill/>
        </p:spPr>
        <p:txBody>
          <a:bodyPr wrap="square" rtlCol="0">
            <a:spAutoFit/>
          </a:bodyPr>
          <a:lstStyle/>
          <a:p>
            <a:pPr algn="ctr"/>
            <a:r>
              <a:rPr lang="fr-FR" sz="2400" b="1" dirty="0"/>
              <a:t>12 réseaux d’éducation prioritaire</a:t>
            </a:r>
          </a:p>
          <a:p>
            <a:pPr algn="ctr"/>
            <a:r>
              <a:rPr lang="fr-FR" sz="2400" b="1" dirty="0"/>
              <a:t>dans la Loire</a:t>
            </a:r>
          </a:p>
        </p:txBody>
      </p:sp>
      <p:sp>
        <p:nvSpPr>
          <p:cNvPr id="1046" name="Organigramme : Connecteur 1045"/>
          <p:cNvSpPr/>
          <p:nvPr/>
        </p:nvSpPr>
        <p:spPr>
          <a:xfrm>
            <a:off x="4946129" y="5436544"/>
            <a:ext cx="92676" cy="83408"/>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55" name="Organigramme : Connecteur 54"/>
          <p:cNvSpPr/>
          <p:nvPr/>
        </p:nvSpPr>
        <p:spPr>
          <a:xfrm>
            <a:off x="5358934" y="5115671"/>
            <a:ext cx="92676" cy="83408"/>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56" name="Organigramme : Connecteur 55"/>
          <p:cNvSpPr/>
          <p:nvPr/>
        </p:nvSpPr>
        <p:spPr>
          <a:xfrm>
            <a:off x="5004485" y="5199079"/>
            <a:ext cx="92676" cy="83408"/>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57" name="Organigramme : Connecteur 56"/>
          <p:cNvSpPr/>
          <p:nvPr/>
        </p:nvSpPr>
        <p:spPr>
          <a:xfrm>
            <a:off x="4969171" y="5261889"/>
            <a:ext cx="92676" cy="83408"/>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58" name="Organigramme : Connecteur 57"/>
          <p:cNvSpPr/>
          <p:nvPr/>
        </p:nvSpPr>
        <p:spPr>
          <a:xfrm>
            <a:off x="3974239" y="2530012"/>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59" name="Organigramme : Connecteur 58"/>
          <p:cNvSpPr/>
          <p:nvPr/>
        </p:nvSpPr>
        <p:spPr>
          <a:xfrm>
            <a:off x="4825650" y="5501526"/>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0" name="Organigramme : Connecteur 59"/>
          <p:cNvSpPr/>
          <p:nvPr/>
        </p:nvSpPr>
        <p:spPr>
          <a:xfrm>
            <a:off x="5398414" y="5157375"/>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1" name="Organigramme : Connecteur 60"/>
          <p:cNvSpPr/>
          <p:nvPr/>
        </p:nvSpPr>
        <p:spPr>
          <a:xfrm>
            <a:off x="5073459" y="5281426"/>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2" name="Organigramme : Connecteur 61"/>
          <p:cNvSpPr/>
          <p:nvPr/>
        </p:nvSpPr>
        <p:spPr>
          <a:xfrm>
            <a:off x="5050823" y="5219659"/>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3" name="Organigramme : Connecteur 62"/>
          <p:cNvSpPr/>
          <p:nvPr/>
        </p:nvSpPr>
        <p:spPr>
          <a:xfrm>
            <a:off x="5106631" y="5218607"/>
            <a:ext cx="92676" cy="83408"/>
          </a:xfrm>
          <a:prstGeom prst="flowChartConnector">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sp>
        <p:nvSpPr>
          <p:cNvPr id="64" name="Organigramme : Connecteur 63"/>
          <p:cNvSpPr/>
          <p:nvPr/>
        </p:nvSpPr>
        <p:spPr>
          <a:xfrm>
            <a:off x="4012798" y="2731727"/>
            <a:ext cx="151757" cy="145730"/>
          </a:xfrm>
          <a:prstGeom prst="flowChartConnector">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fr-FR" sz="1350"/>
          </a:p>
        </p:txBody>
      </p:sp>
      <p:pic>
        <p:nvPicPr>
          <p:cNvPr id="1026" name="Picture 2" descr="Afficher l'image d'origin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480" y="207088"/>
            <a:ext cx="1399735" cy="1230017"/>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p:cNvSpPr/>
          <p:nvPr/>
        </p:nvSpPr>
        <p:spPr>
          <a:xfrm>
            <a:off x="683047" y="509912"/>
            <a:ext cx="718674" cy="646331"/>
          </a:xfrm>
          <a:prstGeom prst="rect">
            <a:avLst/>
          </a:prstGeom>
        </p:spPr>
        <p:txBody>
          <a:bodyPr wrap="square">
            <a:spAutoFit/>
          </a:bodyPr>
          <a:lstStyle/>
          <a:p>
            <a:pPr algn="ctr"/>
            <a:r>
              <a:rPr lang="fr-FR" dirty="0"/>
              <a:t>1089</a:t>
            </a:r>
          </a:p>
          <a:p>
            <a:pPr algn="ctr"/>
            <a:r>
              <a:rPr lang="fr-FR" dirty="0"/>
              <a:t>REP</a:t>
            </a:r>
          </a:p>
        </p:txBody>
      </p:sp>
      <p:pic>
        <p:nvPicPr>
          <p:cNvPr id="27" name="Picture 4" descr="Afficher l'image d'orig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7727" y="207088"/>
            <a:ext cx="1742694" cy="1475481"/>
          </a:xfrm>
          <a:prstGeom prst="rect">
            <a:avLst/>
          </a:prstGeom>
          <a:noFill/>
          <a:effectLst>
            <a:outerShdw blurRad="50800" dist="50800" dir="5400000" algn="ctr" rotWithShape="0">
              <a:schemeClr val="bg1"/>
            </a:outerShdw>
          </a:effectLst>
          <a:extLst>
            <a:ext uri="{909E8E84-426E-40DD-AFC4-6F175D3DCCD1}">
              <a14:hiddenFill xmlns:a14="http://schemas.microsoft.com/office/drawing/2010/main">
                <a:solidFill>
                  <a:srgbClr val="FFFFFF"/>
                </a:solidFill>
              </a14:hiddenFill>
            </a:ext>
          </a:extLst>
        </p:spPr>
      </p:pic>
      <p:sp>
        <p:nvSpPr>
          <p:cNvPr id="28" name="Rectangle 27"/>
          <p:cNvSpPr/>
          <p:nvPr/>
        </p:nvSpPr>
        <p:spPr>
          <a:xfrm>
            <a:off x="7846237" y="427799"/>
            <a:ext cx="550844" cy="430887"/>
          </a:xfrm>
          <a:prstGeom prst="rect">
            <a:avLst/>
          </a:prstGeom>
        </p:spPr>
        <p:txBody>
          <a:bodyPr wrap="square">
            <a:spAutoFit/>
          </a:bodyPr>
          <a:lstStyle/>
          <a:p>
            <a:pPr algn="ctr"/>
            <a:r>
              <a:rPr lang="fr-FR" sz="1100" b="1" dirty="0"/>
              <a:t>Ain</a:t>
            </a:r>
          </a:p>
          <a:p>
            <a:pPr algn="ctr"/>
            <a:r>
              <a:rPr lang="fr-FR" sz="1100" b="1" dirty="0"/>
              <a:t>4 REP</a:t>
            </a:r>
          </a:p>
        </p:txBody>
      </p:sp>
      <p:sp>
        <p:nvSpPr>
          <p:cNvPr id="43" name="Rectangle 42"/>
          <p:cNvSpPr/>
          <p:nvPr/>
        </p:nvSpPr>
        <p:spPr>
          <a:xfrm>
            <a:off x="7527178" y="833077"/>
            <a:ext cx="630720" cy="430887"/>
          </a:xfrm>
          <a:prstGeom prst="rect">
            <a:avLst/>
          </a:prstGeom>
        </p:spPr>
        <p:txBody>
          <a:bodyPr wrap="square">
            <a:spAutoFit/>
          </a:bodyPr>
          <a:lstStyle/>
          <a:p>
            <a:pPr algn="ctr"/>
            <a:r>
              <a:rPr lang="fr-FR" sz="1100" b="1" dirty="0"/>
              <a:t>Rhône</a:t>
            </a:r>
          </a:p>
          <a:p>
            <a:pPr algn="ctr"/>
            <a:r>
              <a:rPr lang="fr-FR" sz="1100" b="1" dirty="0"/>
              <a:t>30 REP</a:t>
            </a:r>
          </a:p>
        </p:txBody>
      </p:sp>
      <p:sp>
        <p:nvSpPr>
          <p:cNvPr id="44" name="Rectangle 43"/>
          <p:cNvSpPr/>
          <p:nvPr/>
        </p:nvSpPr>
        <p:spPr>
          <a:xfrm>
            <a:off x="7064460" y="664754"/>
            <a:ext cx="622248" cy="430887"/>
          </a:xfrm>
          <a:prstGeom prst="rect">
            <a:avLst/>
          </a:prstGeom>
        </p:spPr>
        <p:txBody>
          <a:bodyPr wrap="square">
            <a:spAutoFit/>
          </a:bodyPr>
          <a:lstStyle/>
          <a:p>
            <a:pPr algn="ctr"/>
            <a:r>
              <a:rPr lang="fr-FR" sz="1100" b="1" dirty="0"/>
              <a:t>Loire</a:t>
            </a:r>
          </a:p>
          <a:p>
            <a:pPr algn="ctr"/>
            <a:r>
              <a:rPr lang="fr-FR" sz="1100" b="1" dirty="0"/>
              <a:t>12 REP</a:t>
            </a:r>
          </a:p>
        </p:txBody>
      </p:sp>
    </p:spTree>
    <p:extLst>
      <p:ext uri="{BB962C8B-B14F-4D97-AF65-F5344CB8AC3E}">
        <p14:creationId xmlns:p14="http://schemas.microsoft.com/office/powerpoint/2010/main" val="1859469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0"/>
            <a:ext cx="7886700" cy="563467"/>
          </a:xfrm>
        </p:spPr>
        <p:txBody>
          <a:bodyPr>
            <a:normAutofit fontScale="90000"/>
          </a:bodyPr>
          <a:lstStyle/>
          <a:p>
            <a:pPr algn="ctr"/>
            <a:br>
              <a:rPr lang="fr-FR" sz="2400" b="1" dirty="0">
                <a:latin typeface="+mn-lt"/>
              </a:rPr>
            </a:br>
            <a:r>
              <a:rPr lang="fr-FR" sz="2400" b="1" dirty="0">
                <a:latin typeface="+mn-lt"/>
              </a:rPr>
              <a:t>REP Albert Thomas ROANNE: 1 collège et 6 écoles</a:t>
            </a:r>
          </a:p>
        </p:txBody>
      </p:sp>
      <p:pic>
        <p:nvPicPr>
          <p:cNvPr id="1026" name="Picture 2" descr="Afficher l'image d'origine"/>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830" b="29811"/>
          <a:stretch/>
        </p:blipFill>
        <p:spPr bwMode="auto">
          <a:xfrm>
            <a:off x="0" y="698722"/>
            <a:ext cx="9144000" cy="6159278"/>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5824248" y="5439103"/>
            <a:ext cx="1049518" cy="307777"/>
          </a:xfrm>
          <a:prstGeom prst="rect">
            <a:avLst/>
          </a:prstGeom>
          <a:noFill/>
        </p:spPr>
        <p:txBody>
          <a:bodyPr wrap="square" rtlCol="0">
            <a:spAutoFit/>
          </a:bodyPr>
          <a:lstStyle/>
          <a:p>
            <a:r>
              <a:rPr lang="fr-FR" sz="1400" dirty="0"/>
              <a:t>Le Coteau</a:t>
            </a:r>
          </a:p>
        </p:txBody>
      </p:sp>
      <p:sp>
        <p:nvSpPr>
          <p:cNvPr id="6" name="Organigramme : Connecteur 5"/>
          <p:cNvSpPr/>
          <p:nvPr/>
        </p:nvSpPr>
        <p:spPr>
          <a:xfrm>
            <a:off x="6740434" y="1674587"/>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Organigramme : Connecteur 11"/>
          <p:cNvSpPr/>
          <p:nvPr/>
        </p:nvSpPr>
        <p:spPr>
          <a:xfrm>
            <a:off x="6274102" y="1723019"/>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rganigramme : Connecteur 12"/>
          <p:cNvSpPr/>
          <p:nvPr/>
        </p:nvSpPr>
        <p:spPr>
          <a:xfrm>
            <a:off x="5715253" y="2953450"/>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Organigramme : Connecteur 13"/>
          <p:cNvSpPr/>
          <p:nvPr/>
        </p:nvSpPr>
        <p:spPr>
          <a:xfrm>
            <a:off x="5624249" y="2885065"/>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Organigramme : Connecteur 14"/>
          <p:cNvSpPr/>
          <p:nvPr/>
        </p:nvSpPr>
        <p:spPr>
          <a:xfrm>
            <a:off x="5026358" y="4082383"/>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rganigramme : Connecteur 15"/>
          <p:cNvSpPr/>
          <p:nvPr/>
        </p:nvSpPr>
        <p:spPr>
          <a:xfrm>
            <a:off x="5093024" y="3993962"/>
            <a:ext cx="133332" cy="136796"/>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rganigramme : Connecteur 16"/>
          <p:cNvSpPr/>
          <p:nvPr/>
        </p:nvSpPr>
        <p:spPr>
          <a:xfrm>
            <a:off x="4784276" y="3484875"/>
            <a:ext cx="179609" cy="190142"/>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6615391" y="1433703"/>
            <a:ext cx="1143826" cy="400110"/>
          </a:xfrm>
          <a:prstGeom prst="rect">
            <a:avLst/>
          </a:prstGeom>
          <a:noFill/>
        </p:spPr>
        <p:txBody>
          <a:bodyPr wrap="square" rtlCol="0">
            <a:spAutoFit/>
          </a:bodyPr>
          <a:lstStyle/>
          <a:p>
            <a:pPr algn="ctr"/>
            <a:r>
              <a:rPr lang="fr-FR" sz="1000" b="1" dirty="0">
                <a:solidFill>
                  <a:srgbClr val="FF0066"/>
                </a:solidFill>
              </a:rPr>
              <a:t>Ecole élémentaire ROSTAND</a:t>
            </a:r>
          </a:p>
        </p:txBody>
      </p:sp>
      <p:sp>
        <p:nvSpPr>
          <p:cNvPr id="19" name="ZoneTexte 18"/>
          <p:cNvSpPr txBox="1"/>
          <p:nvPr/>
        </p:nvSpPr>
        <p:spPr>
          <a:xfrm>
            <a:off x="4319847" y="4170805"/>
            <a:ext cx="1143826" cy="400110"/>
          </a:xfrm>
          <a:prstGeom prst="rect">
            <a:avLst/>
          </a:prstGeom>
          <a:noFill/>
        </p:spPr>
        <p:txBody>
          <a:bodyPr wrap="square" rtlCol="0">
            <a:spAutoFit/>
          </a:bodyPr>
          <a:lstStyle/>
          <a:p>
            <a:pPr algn="ctr"/>
            <a:r>
              <a:rPr lang="fr-FR" sz="1000" b="1" dirty="0">
                <a:solidFill>
                  <a:srgbClr val="FF0066"/>
                </a:solidFill>
              </a:rPr>
              <a:t>Ecole élémentaire FONTQUENTIN</a:t>
            </a:r>
          </a:p>
        </p:txBody>
      </p:sp>
      <p:sp>
        <p:nvSpPr>
          <p:cNvPr id="20" name="ZoneTexte 19"/>
          <p:cNvSpPr txBox="1"/>
          <p:nvPr/>
        </p:nvSpPr>
        <p:spPr>
          <a:xfrm>
            <a:off x="5528549" y="3048579"/>
            <a:ext cx="1143826" cy="400110"/>
          </a:xfrm>
          <a:prstGeom prst="rect">
            <a:avLst/>
          </a:prstGeom>
          <a:noFill/>
        </p:spPr>
        <p:txBody>
          <a:bodyPr wrap="square" rtlCol="0">
            <a:spAutoFit/>
          </a:bodyPr>
          <a:lstStyle/>
          <a:p>
            <a:pPr algn="ctr"/>
            <a:r>
              <a:rPr lang="fr-FR" sz="1000" b="1" dirty="0">
                <a:solidFill>
                  <a:srgbClr val="FF0066"/>
                </a:solidFill>
              </a:rPr>
              <a:t>Ecole élémentaire MÂTEL</a:t>
            </a:r>
          </a:p>
        </p:txBody>
      </p:sp>
      <p:sp>
        <p:nvSpPr>
          <p:cNvPr id="21" name="ZoneTexte 20"/>
          <p:cNvSpPr txBox="1"/>
          <p:nvPr/>
        </p:nvSpPr>
        <p:spPr>
          <a:xfrm>
            <a:off x="5939500" y="1807352"/>
            <a:ext cx="1143826" cy="400110"/>
          </a:xfrm>
          <a:prstGeom prst="rect">
            <a:avLst/>
          </a:prstGeom>
          <a:noFill/>
        </p:spPr>
        <p:txBody>
          <a:bodyPr wrap="square" rtlCol="0">
            <a:spAutoFit/>
          </a:bodyPr>
          <a:lstStyle/>
          <a:p>
            <a:pPr algn="ctr"/>
            <a:r>
              <a:rPr lang="fr-FR" sz="1000" b="1" dirty="0">
                <a:solidFill>
                  <a:srgbClr val="FF0066"/>
                </a:solidFill>
              </a:rPr>
              <a:t>Ecole maternelle WILSON</a:t>
            </a:r>
          </a:p>
        </p:txBody>
      </p:sp>
      <p:sp>
        <p:nvSpPr>
          <p:cNvPr id="22" name="ZoneTexte 21"/>
          <p:cNvSpPr txBox="1"/>
          <p:nvPr/>
        </p:nvSpPr>
        <p:spPr>
          <a:xfrm>
            <a:off x="5690915" y="2753395"/>
            <a:ext cx="1143826" cy="400110"/>
          </a:xfrm>
          <a:prstGeom prst="rect">
            <a:avLst/>
          </a:prstGeom>
          <a:noFill/>
        </p:spPr>
        <p:txBody>
          <a:bodyPr wrap="square" rtlCol="0">
            <a:spAutoFit/>
          </a:bodyPr>
          <a:lstStyle/>
          <a:p>
            <a:pPr algn="ctr"/>
            <a:r>
              <a:rPr lang="fr-FR" sz="1000" b="1" dirty="0">
                <a:solidFill>
                  <a:srgbClr val="FF0066"/>
                </a:solidFill>
              </a:rPr>
              <a:t>Ecole maternelle MÂTEL</a:t>
            </a:r>
          </a:p>
        </p:txBody>
      </p:sp>
      <p:sp>
        <p:nvSpPr>
          <p:cNvPr id="23" name="ZoneTexte 22"/>
          <p:cNvSpPr txBox="1"/>
          <p:nvPr/>
        </p:nvSpPr>
        <p:spPr>
          <a:xfrm>
            <a:off x="4052157" y="3793907"/>
            <a:ext cx="1143826" cy="400110"/>
          </a:xfrm>
          <a:prstGeom prst="rect">
            <a:avLst/>
          </a:prstGeom>
          <a:noFill/>
        </p:spPr>
        <p:txBody>
          <a:bodyPr wrap="square" rtlCol="0">
            <a:spAutoFit/>
          </a:bodyPr>
          <a:lstStyle/>
          <a:p>
            <a:pPr algn="ctr"/>
            <a:r>
              <a:rPr lang="fr-FR" sz="1000" b="1" dirty="0">
                <a:solidFill>
                  <a:srgbClr val="FF0066"/>
                </a:solidFill>
              </a:rPr>
              <a:t>Ecole maternelle FONTQUENTIN</a:t>
            </a:r>
          </a:p>
        </p:txBody>
      </p:sp>
      <p:sp>
        <p:nvSpPr>
          <p:cNvPr id="24" name="ZoneTexte 23"/>
          <p:cNvSpPr txBox="1"/>
          <p:nvPr/>
        </p:nvSpPr>
        <p:spPr>
          <a:xfrm>
            <a:off x="4295212" y="3022510"/>
            <a:ext cx="1143826" cy="677108"/>
          </a:xfrm>
          <a:prstGeom prst="rect">
            <a:avLst/>
          </a:prstGeom>
          <a:noFill/>
        </p:spPr>
        <p:txBody>
          <a:bodyPr wrap="square" rtlCol="0">
            <a:spAutoFit/>
          </a:bodyPr>
          <a:lstStyle/>
          <a:p>
            <a:pPr algn="ctr"/>
            <a:r>
              <a:rPr lang="fr-FR" sz="1000" b="1" dirty="0">
                <a:solidFill>
                  <a:srgbClr val="FF0066"/>
                </a:solidFill>
              </a:rPr>
              <a:t>Collège </a:t>
            </a:r>
          </a:p>
          <a:p>
            <a:pPr algn="ctr"/>
            <a:r>
              <a:rPr lang="fr-FR" sz="1000" b="1" dirty="0">
                <a:solidFill>
                  <a:srgbClr val="FF0066"/>
                </a:solidFill>
              </a:rPr>
              <a:t>Albert THOMAS</a:t>
            </a:r>
          </a:p>
          <a:p>
            <a:pPr algn="ctr"/>
            <a:r>
              <a:rPr lang="fr-FR" sz="800" b="1" dirty="0">
                <a:solidFill>
                  <a:srgbClr val="FF0066"/>
                </a:solidFill>
              </a:rPr>
              <a:t>Cité scolaire</a:t>
            </a:r>
          </a:p>
          <a:p>
            <a:pPr algn="ctr"/>
            <a:endParaRPr lang="fr-FR" sz="1000" b="1" dirty="0">
              <a:solidFill>
                <a:srgbClr val="FF0066"/>
              </a:solidFill>
            </a:endParaRPr>
          </a:p>
        </p:txBody>
      </p:sp>
      <p:sp>
        <p:nvSpPr>
          <p:cNvPr id="25" name="ZoneTexte 24"/>
          <p:cNvSpPr txBox="1"/>
          <p:nvPr/>
        </p:nvSpPr>
        <p:spPr>
          <a:xfrm>
            <a:off x="7043811" y="14289"/>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196314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2795" y="133772"/>
            <a:ext cx="8758410" cy="1058147"/>
          </a:xfrm>
        </p:spPr>
        <p:txBody>
          <a:bodyPr>
            <a:normAutofit/>
          </a:bodyPr>
          <a:lstStyle/>
          <a:p>
            <a:pPr algn="ctr"/>
            <a:r>
              <a:rPr lang="fr-FR" sz="2400" b="1" dirty="0">
                <a:latin typeface="+mn-lt"/>
              </a:rPr>
              <a:t>Politique de la ville : 3 quartiers prioritaires à Roanne</a:t>
            </a:r>
            <a:endParaRPr lang="fr-FR" sz="2400" dirty="0">
              <a:latin typeface="+mn-lt"/>
            </a:endParaRPr>
          </a:p>
        </p:txBody>
      </p:sp>
      <p:pic>
        <p:nvPicPr>
          <p:cNvPr id="4" name="Espace réservé du contenu 3"/>
          <p:cNvPicPr>
            <a:picLocks noGrp="1" noChangeAspect="1"/>
          </p:cNvPicPr>
          <p:nvPr>
            <p:ph idx="1"/>
          </p:nvPr>
        </p:nvPicPr>
        <p:blipFill rotWithShape="1">
          <a:blip r:embed="rId2"/>
          <a:srcRect l="17593" r="26509" b="31765"/>
          <a:stretch/>
        </p:blipFill>
        <p:spPr>
          <a:xfrm>
            <a:off x="-2347" y="1068637"/>
            <a:ext cx="9146347" cy="5789364"/>
          </a:xfrm>
          <a:prstGeom prst="rect">
            <a:avLst/>
          </a:prstGeom>
        </p:spPr>
      </p:pic>
      <p:sp>
        <p:nvSpPr>
          <p:cNvPr id="3" name="ZoneTexte 2"/>
          <p:cNvSpPr txBox="1"/>
          <p:nvPr/>
        </p:nvSpPr>
        <p:spPr>
          <a:xfrm>
            <a:off x="4757449" y="1674563"/>
            <a:ext cx="1872868" cy="369332"/>
          </a:xfrm>
          <a:prstGeom prst="rect">
            <a:avLst/>
          </a:prstGeom>
          <a:noFill/>
        </p:spPr>
        <p:txBody>
          <a:bodyPr wrap="square" rtlCol="0">
            <a:spAutoFit/>
          </a:bodyPr>
          <a:lstStyle/>
          <a:p>
            <a:r>
              <a:rPr lang="fr-FR" b="1" dirty="0">
                <a:solidFill>
                  <a:schemeClr val="accent5">
                    <a:lumMod val="75000"/>
                  </a:schemeClr>
                </a:solidFill>
              </a:rPr>
              <a:t>Quartier du Parc</a:t>
            </a:r>
          </a:p>
        </p:txBody>
      </p:sp>
      <p:sp>
        <p:nvSpPr>
          <p:cNvPr id="5" name="ZoneTexte 4"/>
          <p:cNvSpPr txBox="1"/>
          <p:nvPr/>
        </p:nvSpPr>
        <p:spPr>
          <a:xfrm>
            <a:off x="3204100" y="3620827"/>
            <a:ext cx="2117075" cy="369332"/>
          </a:xfrm>
          <a:prstGeom prst="rect">
            <a:avLst/>
          </a:prstGeom>
          <a:noFill/>
        </p:spPr>
        <p:txBody>
          <a:bodyPr wrap="square" rtlCol="0">
            <a:spAutoFit/>
          </a:bodyPr>
          <a:lstStyle/>
          <a:p>
            <a:r>
              <a:rPr lang="fr-FR" b="1" dirty="0">
                <a:solidFill>
                  <a:schemeClr val="accent5">
                    <a:lumMod val="75000"/>
                  </a:schemeClr>
                </a:solidFill>
              </a:rPr>
              <a:t>Quartier Bourgogne</a:t>
            </a:r>
          </a:p>
        </p:txBody>
      </p:sp>
      <p:sp>
        <p:nvSpPr>
          <p:cNvPr id="6" name="ZoneTexte 5"/>
          <p:cNvSpPr txBox="1"/>
          <p:nvPr/>
        </p:nvSpPr>
        <p:spPr>
          <a:xfrm>
            <a:off x="627961" y="5548828"/>
            <a:ext cx="2210718" cy="369332"/>
          </a:xfrm>
          <a:prstGeom prst="rect">
            <a:avLst/>
          </a:prstGeom>
          <a:noFill/>
        </p:spPr>
        <p:txBody>
          <a:bodyPr wrap="square" rtlCol="0">
            <a:spAutoFit/>
          </a:bodyPr>
          <a:lstStyle/>
          <a:p>
            <a:r>
              <a:rPr lang="fr-FR" b="1" dirty="0">
                <a:solidFill>
                  <a:schemeClr val="accent5">
                    <a:lumMod val="75000"/>
                  </a:schemeClr>
                </a:solidFill>
              </a:rPr>
              <a:t>Quartier du Mayollet</a:t>
            </a:r>
          </a:p>
        </p:txBody>
      </p:sp>
      <p:sp>
        <p:nvSpPr>
          <p:cNvPr id="7" name="ZoneTexte 6"/>
          <p:cNvSpPr txBox="1"/>
          <p:nvPr/>
        </p:nvSpPr>
        <p:spPr>
          <a:xfrm>
            <a:off x="6873457" y="1365377"/>
            <a:ext cx="1410159" cy="584775"/>
          </a:xfrm>
          <a:prstGeom prst="rect">
            <a:avLst/>
          </a:prstGeom>
          <a:noFill/>
        </p:spPr>
        <p:txBody>
          <a:bodyPr wrap="square" rtlCol="0">
            <a:spAutoFit/>
          </a:bodyPr>
          <a:lstStyle/>
          <a:p>
            <a:r>
              <a:rPr lang="fr-FR" sz="1600" b="1" dirty="0">
                <a:solidFill>
                  <a:srgbClr val="FF0000"/>
                </a:solidFill>
              </a:rPr>
              <a:t>Ecole Rostand</a:t>
            </a:r>
          </a:p>
          <a:p>
            <a:r>
              <a:rPr lang="fr-FR" sz="1600" b="1" dirty="0">
                <a:solidFill>
                  <a:srgbClr val="FF0000"/>
                </a:solidFill>
              </a:rPr>
              <a:t>Ecole Wilson</a:t>
            </a:r>
          </a:p>
        </p:txBody>
      </p:sp>
      <p:sp>
        <p:nvSpPr>
          <p:cNvPr id="8" name="ZoneTexte 7"/>
          <p:cNvSpPr txBox="1"/>
          <p:nvPr/>
        </p:nvSpPr>
        <p:spPr>
          <a:xfrm>
            <a:off x="6191903" y="2473868"/>
            <a:ext cx="1333041" cy="338554"/>
          </a:xfrm>
          <a:prstGeom prst="rect">
            <a:avLst/>
          </a:prstGeom>
          <a:noFill/>
        </p:spPr>
        <p:txBody>
          <a:bodyPr wrap="square" rtlCol="0">
            <a:spAutoFit/>
          </a:bodyPr>
          <a:lstStyle/>
          <a:p>
            <a:r>
              <a:rPr lang="fr-FR" sz="1600" b="1" dirty="0">
                <a:solidFill>
                  <a:srgbClr val="FF0000"/>
                </a:solidFill>
              </a:rPr>
              <a:t>Ecoles </a:t>
            </a:r>
            <a:r>
              <a:rPr lang="fr-FR" sz="1600" b="1" dirty="0" err="1">
                <a:solidFill>
                  <a:srgbClr val="FF0000"/>
                </a:solidFill>
              </a:rPr>
              <a:t>Mâtel</a:t>
            </a:r>
            <a:endParaRPr lang="fr-FR" sz="1600" b="1" dirty="0">
              <a:solidFill>
                <a:srgbClr val="FF0000"/>
              </a:solidFill>
            </a:endParaRPr>
          </a:p>
        </p:txBody>
      </p:sp>
      <p:sp>
        <p:nvSpPr>
          <p:cNvPr id="9" name="ZoneTexte 8"/>
          <p:cNvSpPr txBox="1"/>
          <p:nvPr/>
        </p:nvSpPr>
        <p:spPr>
          <a:xfrm>
            <a:off x="2600711" y="3041386"/>
            <a:ext cx="2504893" cy="338554"/>
          </a:xfrm>
          <a:prstGeom prst="rect">
            <a:avLst/>
          </a:prstGeom>
          <a:noFill/>
        </p:spPr>
        <p:txBody>
          <a:bodyPr wrap="square" rtlCol="0">
            <a:spAutoFit/>
          </a:bodyPr>
          <a:lstStyle/>
          <a:p>
            <a:r>
              <a:rPr lang="fr-FR" sz="1600" b="1" dirty="0">
                <a:solidFill>
                  <a:srgbClr val="FF0000"/>
                </a:solidFill>
              </a:rPr>
              <a:t>Cité scolaire Albert Thomas</a:t>
            </a:r>
          </a:p>
        </p:txBody>
      </p:sp>
      <p:sp>
        <p:nvSpPr>
          <p:cNvPr id="10" name="ZoneTexte 9"/>
          <p:cNvSpPr txBox="1"/>
          <p:nvPr/>
        </p:nvSpPr>
        <p:spPr>
          <a:xfrm>
            <a:off x="5685242" y="3764009"/>
            <a:ext cx="1810438" cy="338554"/>
          </a:xfrm>
          <a:prstGeom prst="rect">
            <a:avLst/>
          </a:prstGeom>
          <a:noFill/>
        </p:spPr>
        <p:txBody>
          <a:bodyPr wrap="square" rtlCol="0">
            <a:spAutoFit/>
          </a:bodyPr>
          <a:lstStyle/>
          <a:p>
            <a:r>
              <a:rPr lang="fr-FR" sz="1600" b="1" dirty="0">
                <a:solidFill>
                  <a:srgbClr val="FF0000"/>
                </a:solidFill>
              </a:rPr>
              <a:t>Ecoles </a:t>
            </a:r>
            <a:r>
              <a:rPr lang="fr-FR" sz="1600" b="1" dirty="0" err="1">
                <a:solidFill>
                  <a:srgbClr val="FF0000"/>
                </a:solidFill>
              </a:rPr>
              <a:t>Fontquentin</a:t>
            </a:r>
            <a:endParaRPr lang="fr-FR" sz="1600" b="1" dirty="0">
              <a:solidFill>
                <a:srgbClr val="FF0000"/>
              </a:solidFill>
            </a:endParaRPr>
          </a:p>
        </p:txBody>
      </p:sp>
      <p:sp>
        <p:nvSpPr>
          <p:cNvPr id="11" name="Organigramme : Connecteur 10"/>
          <p:cNvSpPr/>
          <p:nvPr/>
        </p:nvSpPr>
        <p:spPr>
          <a:xfrm>
            <a:off x="6761703" y="1528068"/>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rganigramme : Connecteur 16"/>
          <p:cNvSpPr/>
          <p:nvPr/>
        </p:nvSpPr>
        <p:spPr>
          <a:xfrm>
            <a:off x="6472172" y="1601086"/>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rganigramme : Connecteur 17"/>
          <p:cNvSpPr/>
          <p:nvPr/>
        </p:nvSpPr>
        <p:spPr>
          <a:xfrm>
            <a:off x="5105604" y="3191477"/>
            <a:ext cx="215571" cy="140993"/>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Organigramme : Connecteur 18"/>
          <p:cNvSpPr/>
          <p:nvPr/>
        </p:nvSpPr>
        <p:spPr>
          <a:xfrm>
            <a:off x="6002718" y="2561348"/>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Organigramme : Connecteur 19"/>
          <p:cNvSpPr/>
          <p:nvPr/>
        </p:nvSpPr>
        <p:spPr>
          <a:xfrm>
            <a:off x="6095795" y="2632400"/>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rganigramme : Connecteur 20"/>
          <p:cNvSpPr/>
          <p:nvPr/>
        </p:nvSpPr>
        <p:spPr>
          <a:xfrm>
            <a:off x="5345356" y="3898141"/>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rganigramme : Connecteur 21"/>
          <p:cNvSpPr/>
          <p:nvPr/>
        </p:nvSpPr>
        <p:spPr>
          <a:xfrm>
            <a:off x="5393717" y="3810838"/>
            <a:ext cx="96721" cy="99577"/>
          </a:xfrm>
          <a:prstGeom prst="flowChartConnector">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p:cNvSpPr txBox="1"/>
          <p:nvPr/>
        </p:nvSpPr>
        <p:spPr>
          <a:xfrm>
            <a:off x="7020790" y="50065"/>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600779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231846"/>
            <a:ext cx="9144000" cy="2089898"/>
          </a:xfrm>
          <a:solidFill>
            <a:schemeClr val="bg1"/>
          </a:solidFill>
          <a:ln w="19050">
            <a:solidFill>
              <a:srgbClr val="6600CC"/>
            </a:solidFill>
          </a:ln>
        </p:spPr>
        <p:txBody>
          <a:bodyPr>
            <a:noAutofit/>
          </a:bodyPr>
          <a:lstStyle/>
          <a:p>
            <a:pPr algn="ctr">
              <a:lnSpc>
                <a:spcPct val="150000"/>
              </a:lnSpc>
            </a:pPr>
            <a:br>
              <a:rPr lang="fr-FR" sz="2000" b="1" dirty="0">
                <a:solidFill>
                  <a:schemeClr val="bg1"/>
                </a:solidFill>
                <a:latin typeface="+mn-lt"/>
              </a:rPr>
            </a:br>
            <a:r>
              <a:rPr lang="fr-FR" sz="2800" b="1" dirty="0">
                <a:latin typeface="+mn-lt"/>
              </a:rPr>
              <a:t>Collège Albert Thomas: 286 élèves</a:t>
            </a:r>
            <a:br>
              <a:rPr lang="fr-FR" sz="1600" dirty="0">
                <a:latin typeface="+mn-lt"/>
              </a:rPr>
            </a:br>
            <a:r>
              <a:rPr lang="fr-FR" sz="1600" b="1" dirty="0">
                <a:latin typeface="+mn-lt"/>
              </a:rPr>
              <a:t>12 classes: 3 sixième, 3 cinquième, 3 quatrième, 3 troisième</a:t>
            </a:r>
            <a:br>
              <a:rPr lang="fr-FR" sz="1600" b="1" dirty="0">
                <a:latin typeface="+mn-lt"/>
              </a:rPr>
            </a:br>
            <a:r>
              <a:rPr lang="fr-FR" sz="1600" b="1" dirty="0">
                <a:solidFill>
                  <a:srgbClr val="FF0066"/>
                </a:solidFill>
                <a:latin typeface="+mn-lt"/>
              </a:rPr>
              <a:t>Au sein d’une cité scolaire de 1450 élèves (collège + lycée + L.P.) </a:t>
            </a:r>
            <a:br>
              <a:rPr lang="fr-FR" sz="1600" dirty="0">
                <a:solidFill>
                  <a:srgbClr val="FF0066"/>
                </a:solidFill>
                <a:latin typeface="+mn-lt"/>
              </a:rPr>
            </a:br>
            <a:r>
              <a:rPr lang="fr-FR" sz="1600" u="sng" dirty="0">
                <a:latin typeface="+mn-lt"/>
              </a:rPr>
              <a:t>Proviseur de la cité scolaire</a:t>
            </a:r>
            <a:r>
              <a:rPr lang="fr-FR" sz="1600" dirty="0">
                <a:latin typeface="+mn-lt"/>
              </a:rPr>
              <a:t>: Michel Constantin</a:t>
            </a:r>
            <a:r>
              <a:rPr lang="fr-FR" sz="800" dirty="0">
                <a:latin typeface="+mn-lt"/>
              </a:rPr>
              <a:t>                     </a:t>
            </a:r>
            <a:r>
              <a:rPr lang="fr-FR" sz="1600" u="sng" dirty="0">
                <a:latin typeface="+mn-lt"/>
              </a:rPr>
              <a:t>Principale adjointe du collège</a:t>
            </a:r>
            <a:r>
              <a:rPr lang="fr-FR" sz="1600" dirty="0">
                <a:latin typeface="+mn-lt"/>
              </a:rPr>
              <a:t>: Christine Rizza</a:t>
            </a:r>
            <a:br>
              <a:rPr lang="fr-FR" sz="1600" dirty="0">
                <a:latin typeface="+mn-lt"/>
              </a:rPr>
            </a:br>
            <a:endParaRPr lang="fr-FR" sz="1600" dirty="0">
              <a:latin typeface="+mn-lt"/>
            </a:endParaRP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279716073"/>
              </p:ext>
            </p:extLst>
          </p:nvPr>
        </p:nvGraphicFramePr>
        <p:xfrm>
          <a:off x="2" y="3321744"/>
          <a:ext cx="9143998" cy="3544193"/>
        </p:xfrm>
        <a:graphic>
          <a:graphicData uri="http://schemas.openxmlformats.org/drawingml/2006/table">
            <a:tbl>
              <a:tblPr firstRow="1" firstCol="1" bandRow="1">
                <a:tableStyleId>{5C22544A-7EE6-4342-B048-85BDC9FD1C3A}</a:tableStyleId>
              </a:tblPr>
              <a:tblGrid>
                <a:gridCol w="1366093">
                  <a:extLst>
                    <a:ext uri="{9D8B030D-6E8A-4147-A177-3AD203B41FA5}">
                      <a16:colId xmlns:a16="http://schemas.microsoft.com/office/drawing/2014/main" val="20000"/>
                    </a:ext>
                  </a:extLst>
                </a:gridCol>
                <a:gridCol w="1266939">
                  <a:extLst>
                    <a:ext uri="{9D8B030D-6E8A-4147-A177-3AD203B41FA5}">
                      <a16:colId xmlns:a16="http://schemas.microsoft.com/office/drawing/2014/main" val="20001"/>
                    </a:ext>
                  </a:extLst>
                </a:gridCol>
                <a:gridCol w="1343523">
                  <a:extLst>
                    <a:ext uri="{9D8B030D-6E8A-4147-A177-3AD203B41FA5}">
                      <a16:colId xmlns:a16="http://schemas.microsoft.com/office/drawing/2014/main" val="20002"/>
                    </a:ext>
                  </a:extLst>
                </a:gridCol>
                <a:gridCol w="1411451">
                  <a:extLst>
                    <a:ext uri="{9D8B030D-6E8A-4147-A177-3AD203B41FA5}">
                      <a16:colId xmlns:a16="http://schemas.microsoft.com/office/drawing/2014/main" val="20003"/>
                    </a:ext>
                  </a:extLst>
                </a:gridCol>
                <a:gridCol w="1319788">
                  <a:extLst>
                    <a:ext uri="{9D8B030D-6E8A-4147-A177-3AD203B41FA5}">
                      <a16:colId xmlns:a16="http://schemas.microsoft.com/office/drawing/2014/main" val="20004"/>
                    </a:ext>
                  </a:extLst>
                </a:gridCol>
                <a:gridCol w="1420760">
                  <a:extLst>
                    <a:ext uri="{9D8B030D-6E8A-4147-A177-3AD203B41FA5}">
                      <a16:colId xmlns:a16="http://schemas.microsoft.com/office/drawing/2014/main" val="20005"/>
                    </a:ext>
                  </a:extLst>
                </a:gridCol>
                <a:gridCol w="1015444">
                  <a:extLst>
                    <a:ext uri="{9D8B030D-6E8A-4147-A177-3AD203B41FA5}">
                      <a16:colId xmlns:a16="http://schemas.microsoft.com/office/drawing/2014/main" val="20006"/>
                    </a:ext>
                  </a:extLst>
                </a:gridCol>
              </a:tblGrid>
              <a:tr h="699555">
                <a:tc gridSpan="6">
                  <a:txBody>
                    <a:bodyPr/>
                    <a:lstStyle/>
                    <a:p>
                      <a:pPr algn="ctr">
                        <a:lnSpc>
                          <a:spcPct val="107000"/>
                        </a:lnSpc>
                        <a:spcBef>
                          <a:spcPts val="1200"/>
                        </a:spcBef>
                        <a:spcAft>
                          <a:spcPts val="0"/>
                        </a:spcAft>
                      </a:pPr>
                      <a:r>
                        <a:rPr lang="fr-FR" sz="2800" b="1" dirty="0">
                          <a:solidFill>
                            <a:schemeClr val="tx1"/>
                          </a:solidFill>
                          <a:effectLst/>
                        </a:rPr>
                        <a:t>Ecoles:</a:t>
                      </a:r>
                      <a:r>
                        <a:rPr lang="fr-FR" sz="2800" b="1" baseline="0" dirty="0">
                          <a:solidFill>
                            <a:schemeClr val="tx1"/>
                          </a:solidFill>
                          <a:effectLst/>
                        </a:rPr>
                        <a:t> 735 élèves</a:t>
                      </a:r>
                      <a:r>
                        <a:rPr lang="fr-FR" sz="1600" b="1" dirty="0">
                          <a:solidFill>
                            <a:schemeClr val="tx1"/>
                          </a:solidFill>
                          <a:effectLst/>
                        </a:rPr>
                        <a:t>  </a:t>
                      </a:r>
                      <a:r>
                        <a:rPr lang="fr-FR" sz="1600" b="0" dirty="0">
                          <a:solidFill>
                            <a:schemeClr val="tx1"/>
                          </a:solidFill>
                          <a:effectLst/>
                        </a:rPr>
                        <a:t>                                                                                                                                                                                       </a:t>
                      </a:r>
                      <a:endParaRPr lang="fr-FR" sz="2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ctr">
                        <a:lnSpc>
                          <a:spcPct val="107000"/>
                        </a:lnSpc>
                        <a:spcBef>
                          <a:spcPts val="1200"/>
                        </a:spcBef>
                        <a:spcAft>
                          <a:spcPts val="0"/>
                        </a:spcAft>
                      </a:pPr>
                      <a:r>
                        <a:rPr lang="fr-FR" sz="1400" b="0" dirty="0">
                          <a:solidFill>
                            <a:schemeClr val="tx1"/>
                          </a:solidFill>
                          <a:effectLst/>
                        </a:rPr>
                        <a:t> </a:t>
                      </a:r>
                      <a:r>
                        <a:rPr lang="fr-FR" sz="1200" b="1" dirty="0">
                          <a:solidFill>
                            <a:schemeClr val="tx1"/>
                          </a:solidFill>
                          <a:effectLst/>
                        </a:rPr>
                        <a:t>Ecole </a:t>
                      </a:r>
                    </a:p>
                    <a:p>
                      <a:pPr algn="ctr">
                        <a:lnSpc>
                          <a:spcPct val="107000"/>
                        </a:lnSpc>
                        <a:spcAft>
                          <a:spcPts val="0"/>
                        </a:spcAft>
                      </a:pPr>
                      <a:r>
                        <a:rPr lang="fr-FR" sz="1200" b="1" dirty="0">
                          <a:solidFill>
                            <a:schemeClr val="tx1"/>
                          </a:solidFill>
                          <a:effectLst/>
                        </a:rPr>
                        <a:t>de secteur             hors E.P</a:t>
                      </a:r>
                      <a:r>
                        <a:rPr lang="fr-FR" sz="900" b="1" dirty="0">
                          <a:solidFill>
                            <a:schemeClr val="tx1"/>
                          </a:solidFill>
                          <a:effectLst/>
                        </a:rPr>
                        <a:t>. </a:t>
                      </a:r>
                    </a:p>
                    <a:p>
                      <a:pPr algn="ctr">
                        <a:lnSpc>
                          <a:spcPct val="107000"/>
                        </a:lnSpc>
                        <a:spcAft>
                          <a:spcPts val="0"/>
                        </a:spcAft>
                      </a:pPr>
                      <a:r>
                        <a:rPr lang="fr-FR" sz="1100" dirty="0">
                          <a:solidFill>
                            <a:schemeClr val="tx1"/>
                          </a:solidFill>
                          <a:effectLst/>
                        </a:rPr>
                        <a:t>                           </a:t>
                      </a:r>
                      <a:endParaRPr lang="fr-FR"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chemeClr val="bg1">
                          <a:lumMod val="65000"/>
                        </a:schemeClr>
                      </a:fgClr>
                      <a:bgClr>
                        <a:schemeClr val="bg1"/>
                      </a:bgClr>
                    </a:pattFill>
                  </a:tcPr>
                </a:tc>
                <a:extLst>
                  <a:ext uri="{0D108BD9-81ED-4DB2-BD59-A6C34878D82A}">
                    <a16:rowId xmlns:a16="http://schemas.microsoft.com/office/drawing/2014/main" val="10000"/>
                  </a:ext>
                </a:extLst>
              </a:tr>
              <a:tr h="2745109">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  maternelle FONTQUENTIN </a:t>
                      </a:r>
                      <a:r>
                        <a:rPr lang="fr-FR" sz="1400" b="0" dirty="0">
                          <a:solidFill>
                            <a:schemeClr val="tx1"/>
                          </a:solidFill>
                          <a:effectLst/>
                        </a:rPr>
                        <a:t>                  </a:t>
                      </a:r>
                    </a:p>
                    <a:p>
                      <a:pPr algn="ctr">
                        <a:lnSpc>
                          <a:spcPct val="107000"/>
                        </a:lnSpc>
                        <a:spcBef>
                          <a:spcPts val="1200"/>
                        </a:spcBef>
                        <a:spcAft>
                          <a:spcPts val="0"/>
                        </a:spcAft>
                      </a:pPr>
                      <a:r>
                        <a:rPr lang="fr-FR" sz="1400" b="0" dirty="0">
                          <a:solidFill>
                            <a:schemeClr val="tx1"/>
                          </a:solidFill>
                          <a:effectLst/>
                        </a:rPr>
                        <a:t>89 élèves                    4 classes</a:t>
                      </a:r>
                    </a:p>
                    <a:p>
                      <a:pPr algn="ctr">
                        <a:lnSpc>
                          <a:spcPct val="107000"/>
                        </a:lnSpc>
                        <a:spcBef>
                          <a:spcPts val="1200"/>
                        </a:spcBef>
                        <a:spcAft>
                          <a:spcPts val="0"/>
                        </a:spcAft>
                      </a:pPr>
                      <a:r>
                        <a:rPr lang="fr-FR" sz="1400" b="0" u="sng" dirty="0">
                          <a:solidFill>
                            <a:schemeClr val="tx1"/>
                          </a:solidFill>
                          <a:effectLst/>
                        </a:rPr>
                        <a:t>                                        Directrice</a:t>
                      </a:r>
                      <a:r>
                        <a:rPr lang="fr-FR" sz="1400" b="0" dirty="0">
                          <a:solidFill>
                            <a:schemeClr val="tx1"/>
                          </a:solidFill>
                          <a:effectLst/>
                        </a:rPr>
                        <a:t> :                          Emilie Dumas</a:t>
                      </a:r>
                      <a:endParaRPr lang="fr-F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 élémentaire FONTQUENTIN</a:t>
                      </a:r>
                      <a:r>
                        <a:rPr lang="fr-FR" sz="1400" dirty="0">
                          <a:solidFill>
                            <a:schemeClr val="tx1"/>
                          </a:solidFill>
                          <a:effectLst/>
                        </a:rPr>
                        <a:t>                           </a:t>
                      </a:r>
                    </a:p>
                    <a:p>
                      <a:pPr algn="ctr">
                        <a:lnSpc>
                          <a:spcPct val="107000"/>
                        </a:lnSpc>
                        <a:spcBef>
                          <a:spcPts val="1200"/>
                        </a:spcBef>
                        <a:spcAft>
                          <a:spcPts val="0"/>
                        </a:spcAft>
                      </a:pPr>
                      <a:r>
                        <a:rPr lang="fr-FR" sz="1400" dirty="0">
                          <a:solidFill>
                            <a:schemeClr val="tx1"/>
                          </a:solidFill>
                          <a:effectLst/>
                        </a:rPr>
                        <a:t>95 élèves                  5 classes</a:t>
                      </a:r>
                    </a:p>
                    <a:p>
                      <a:pPr algn="ctr">
                        <a:lnSpc>
                          <a:spcPct val="107000"/>
                        </a:lnSpc>
                        <a:spcBef>
                          <a:spcPts val="1200"/>
                        </a:spcBef>
                        <a:spcAft>
                          <a:spcPts val="0"/>
                        </a:spcAft>
                      </a:pPr>
                      <a:r>
                        <a:rPr lang="fr-FR" sz="1400" u="sng" dirty="0">
                          <a:solidFill>
                            <a:schemeClr val="tx1"/>
                          </a:solidFill>
                          <a:effectLst/>
                        </a:rPr>
                        <a:t>                                 Directrice</a:t>
                      </a:r>
                      <a:r>
                        <a:rPr lang="fr-FR" sz="1400" dirty="0">
                          <a:solidFill>
                            <a:schemeClr val="tx1"/>
                          </a:solidFill>
                          <a:effectLst/>
                        </a:rPr>
                        <a:t> :                           Eva Giraud</a:t>
                      </a:r>
                      <a:r>
                        <a:rPr lang="fr-FR" sz="1400" baseline="0" dirty="0">
                          <a:solidFill>
                            <a:schemeClr val="tx1"/>
                          </a:solidFill>
                          <a:effectLst/>
                        </a:rPr>
                        <a:t>                 </a:t>
                      </a:r>
                      <a:r>
                        <a:rPr lang="fr-FR" sz="1400" dirty="0">
                          <a:solidFill>
                            <a:schemeClr val="tx1"/>
                          </a:solidFill>
                          <a:effectLst/>
                        </a:rPr>
                        <a:t>Bondon </a:t>
                      </a:r>
                      <a:endParaRPr lang="fr-F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a:t>
                      </a:r>
                      <a:r>
                        <a:rPr lang="fr-FR" sz="1400" b="1" baseline="0" dirty="0">
                          <a:solidFill>
                            <a:schemeClr val="tx1"/>
                          </a:solidFill>
                          <a:effectLst/>
                        </a:rPr>
                        <a:t> </a:t>
                      </a:r>
                      <a:r>
                        <a:rPr lang="fr-FR" sz="1400" b="1" dirty="0">
                          <a:solidFill>
                            <a:schemeClr val="tx1"/>
                          </a:solidFill>
                          <a:effectLst/>
                        </a:rPr>
                        <a:t>maternelle MATEL</a:t>
                      </a:r>
                      <a:r>
                        <a:rPr lang="fr-FR" sz="1400" b="0" dirty="0">
                          <a:solidFill>
                            <a:schemeClr val="tx1"/>
                          </a:solidFill>
                          <a:effectLst/>
                        </a:rPr>
                        <a:t>                                  </a:t>
                      </a:r>
                    </a:p>
                    <a:p>
                      <a:pPr algn="ctr">
                        <a:lnSpc>
                          <a:spcPct val="107000"/>
                        </a:lnSpc>
                        <a:spcBef>
                          <a:spcPts val="1200"/>
                        </a:spcBef>
                        <a:spcAft>
                          <a:spcPts val="0"/>
                        </a:spcAft>
                      </a:pPr>
                      <a:r>
                        <a:rPr lang="fr-FR" sz="1400" b="0" dirty="0">
                          <a:solidFill>
                            <a:schemeClr val="tx1"/>
                          </a:solidFill>
                          <a:effectLst/>
                        </a:rPr>
                        <a:t>109 élèves                               4 classes</a:t>
                      </a:r>
                    </a:p>
                    <a:p>
                      <a:pPr algn="ctr">
                        <a:lnSpc>
                          <a:spcPct val="107000"/>
                        </a:lnSpc>
                        <a:spcBef>
                          <a:spcPts val="1200"/>
                        </a:spcBef>
                        <a:spcAft>
                          <a:spcPts val="0"/>
                        </a:spcAft>
                      </a:pPr>
                      <a:r>
                        <a:rPr lang="fr-FR" sz="1400" b="0" u="sng" baseline="0" dirty="0">
                          <a:solidFill>
                            <a:schemeClr val="tx1"/>
                          </a:solidFill>
                          <a:effectLst/>
                        </a:rPr>
                        <a:t>                                       </a:t>
                      </a:r>
                      <a:r>
                        <a:rPr lang="fr-FR" sz="1400" b="0" u="sng" dirty="0">
                          <a:solidFill>
                            <a:schemeClr val="tx1"/>
                          </a:solidFill>
                          <a:effectLst/>
                        </a:rPr>
                        <a:t>Directrice</a:t>
                      </a:r>
                      <a:r>
                        <a:rPr lang="fr-FR" sz="1400" b="0" dirty="0">
                          <a:solidFill>
                            <a:schemeClr val="tx1"/>
                          </a:solidFill>
                          <a:effectLst/>
                        </a:rPr>
                        <a:t> :                           Patricia Paillard </a:t>
                      </a:r>
                      <a:endParaRPr lang="fr-F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a:t>
                      </a:r>
                      <a:r>
                        <a:rPr lang="fr-FR" sz="1400" b="1" baseline="0" dirty="0">
                          <a:solidFill>
                            <a:schemeClr val="tx1"/>
                          </a:solidFill>
                          <a:effectLst/>
                        </a:rPr>
                        <a:t> </a:t>
                      </a:r>
                      <a:r>
                        <a:rPr lang="fr-FR" sz="1400" b="1" dirty="0">
                          <a:solidFill>
                            <a:schemeClr val="tx1"/>
                          </a:solidFill>
                          <a:effectLst/>
                        </a:rPr>
                        <a:t>élémentaire MATEL</a:t>
                      </a:r>
                      <a:r>
                        <a:rPr lang="fr-FR" sz="1400" b="0" dirty="0">
                          <a:solidFill>
                            <a:schemeClr val="tx1"/>
                          </a:solidFill>
                          <a:effectLst/>
                        </a:rPr>
                        <a:t>                                  </a:t>
                      </a:r>
                    </a:p>
                    <a:p>
                      <a:pPr algn="ctr">
                        <a:lnSpc>
                          <a:spcPct val="107000"/>
                        </a:lnSpc>
                        <a:spcBef>
                          <a:spcPts val="1200"/>
                        </a:spcBef>
                        <a:spcAft>
                          <a:spcPts val="0"/>
                        </a:spcAft>
                      </a:pPr>
                      <a:r>
                        <a:rPr lang="fr-FR" sz="1400" b="0" dirty="0">
                          <a:solidFill>
                            <a:schemeClr val="tx1"/>
                          </a:solidFill>
                          <a:effectLst/>
                        </a:rPr>
                        <a:t>148 élèves                              8 classes                           (dont 2 CLIS)</a:t>
                      </a:r>
                    </a:p>
                    <a:p>
                      <a:pPr algn="ctr">
                        <a:lnSpc>
                          <a:spcPct val="107000"/>
                        </a:lnSpc>
                        <a:spcBef>
                          <a:spcPts val="1200"/>
                        </a:spcBef>
                        <a:spcAft>
                          <a:spcPts val="0"/>
                        </a:spcAft>
                      </a:pPr>
                      <a:r>
                        <a:rPr lang="fr-FR" sz="1400" b="0" u="sng" dirty="0">
                          <a:solidFill>
                            <a:schemeClr val="tx1"/>
                          </a:solidFill>
                          <a:effectLst/>
                        </a:rPr>
                        <a:t>Directeur</a:t>
                      </a:r>
                      <a:r>
                        <a:rPr lang="fr-FR" sz="1400" b="0" dirty="0">
                          <a:solidFill>
                            <a:schemeClr val="tx1"/>
                          </a:solidFill>
                          <a:effectLst/>
                        </a:rPr>
                        <a:t> :                            Eric Espitallier </a:t>
                      </a:r>
                      <a:endParaRPr lang="fr-FR"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 maternelle WILSON</a:t>
                      </a:r>
                      <a:r>
                        <a:rPr lang="fr-FR" sz="1400" b="0" dirty="0">
                          <a:solidFill>
                            <a:schemeClr val="tx1"/>
                          </a:solidFill>
                          <a:effectLst/>
                        </a:rPr>
                        <a:t>                            </a:t>
                      </a:r>
                    </a:p>
                    <a:p>
                      <a:pPr algn="ctr">
                        <a:lnSpc>
                          <a:spcPct val="107000"/>
                        </a:lnSpc>
                        <a:spcBef>
                          <a:spcPts val="1200"/>
                        </a:spcBef>
                        <a:spcAft>
                          <a:spcPts val="0"/>
                        </a:spcAft>
                      </a:pPr>
                      <a:r>
                        <a:rPr lang="fr-FR" sz="1400" b="0" dirty="0">
                          <a:solidFill>
                            <a:schemeClr val="tx1"/>
                          </a:solidFill>
                          <a:effectLst/>
                        </a:rPr>
                        <a:t>127 élèves                             5 classes</a:t>
                      </a:r>
                    </a:p>
                    <a:p>
                      <a:pPr algn="ctr">
                        <a:lnSpc>
                          <a:spcPct val="107000"/>
                        </a:lnSpc>
                        <a:spcBef>
                          <a:spcPts val="1200"/>
                        </a:spcBef>
                        <a:spcAft>
                          <a:spcPts val="0"/>
                        </a:spcAft>
                      </a:pPr>
                      <a:r>
                        <a:rPr lang="fr-FR" sz="1400" b="0" u="sng" dirty="0">
                          <a:solidFill>
                            <a:schemeClr val="tx1"/>
                          </a:solidFill>
                          <a:effectLst/>
                        </a:rPr>
                        <a:t>                                                Directrice</a:t>
                      </a:r>
                      <a:r>
                        <a:rPr lang="fr-FR" sz="1400" b="0" dirty="0">
                          <a:solidFill>
                            <a:schemeClr val="tx1"/>
                          </a:solidFill>
                          <a:effectLst/>
                        </a:rPr>
                        <a:t> : Françoise Jacquy</a:t>
                      </a: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Bef>
                          <a:spcPts val="1200"/>
                        </a:spcBef>
                        <a:spcAft>
                          <a:spcPts val="0"/>
                        </a:spcAft>
                      </a:pPr>
                      <a:endParaRPr lang="fr-FR" sz="100" b="1" dirty="0">
                        <a:solidFill>
                          <a:schemeClr val="tx1"/>
                        </a:solidFill>
                        <a:effectLst/>
                      </a:endParaRPr>
                    </a:p>
                    <a:p>
                      <a:pPr algn="ctr">
                        <a:lnSpc>
                          <a:spcPct val="107000"/>
                        </a:lnSpc>
                        <a:spcBef>
                          <a:spcPts val="1200"/>
                        </a:spcBef>
                        <a:spcAft>
                          <a:spcPts val="0"/>
                        </a:spcAft>
                      </a:pPr>
                      <a:r>
                        <a:rPr lang="fr-FR" sz="1400" b="1" dirty="0">
                          <a:solidFill>
                            <a:schemeClr val="tx1"/>
                          </a:solidFill>
                          <a:effectLst/>
                        </a:rPr>
                        <a:t>Ecole</a:t>
                      </a:r>
                      <a:r>
                        <a:rPr lang="fr-FR" sz="1400" b="1" baseline="0" dirty="0">
                          <a:solidFill>
                            <a:schemeClr val="tx1"/>
                          </a:solidFill>
                          <a:effectLst/>
                        </a:rPr>
                        <a:t> </a:t>
                      </a:r>
                      <a:r>
                        <a:rPr lang="fr-FR" sz="1400" b="1" dirty="0">
                          <a:solidFill>
                            <a:schemeClr val="tx1"/>
                          </a:solidFill>
                          <a:effectLst/>
                        </a:rPr>
                        <a:t>élémentaire ROSTAND </a:t>
                      </a:r>
                      <a:r>
                        <a:rPr lang="fr-FR" sz="1400" dirty="0">
                          <a:solidFill>
                            <a:schemeClr val="tx1"/>
                          </a:solidFill>
                          <a:effectLst/>
                        </a:rPr>
                        <a:t>                             </a:t>
                      </a:r>
                    </a:p>
                    <a:p>
                      <a:pPr algn="ctr">
                        <a:lnSpc>
                          <a:spcPct val="107000"/>
                        </a:lnSpc>
                        <a:spcBef>
                          <a:spcPts val="1200"/>
                        </a:spcBef>
                        <a:spcAft>
                          <a:spcPts val="0"/>
                        </a:spcAft>
                      </a:pPr>
                      <a:r>
                        <a:rPr lang="fr-FR" sz="1400" dirty="0">
                          <a:solidFill>
                            <a:schemeClr val="tx1"/>
                          </a:solidFill>
                          <a:effectLst/>
                        </a:rPr>
                        <a:t>167 élèves                             7 classes</a:t>
                      </a:r>
                    </a:p>
                    <a:p>
                      <a:pPr algn="ctr">
                        <a:lnSpc>
                          <a:spcPct val="107000"/>
                        </a:lnSpc>
                        <a:spcBef>
                          <a:spcPts val="1200"/>
                        </a:spcBef>
                        <a:spcAft>
                          <a:spcPts val="0"/>
                        </a:spcAft>
                      </a:pPr>
                      <a:r>
                        <a:rPr lang="fr-FR" sz="1400" u="sng" dirty="0">
                          <a:solidFill>
                            <a:schemeClr val="tx1"/>
                          </a:solidFill>
                          <a:effectLst/>
                        </a:rPr>
                        <a:t>                                           Directeur</a:t>
                      </a:r>
                      <a:r>
                        <a:rPr lang="fr-FR" sz="1400" dirty="0">
                          <a:solidFill>
                            <a:schemeClr val="tx1"/>
                          </a:solidFill>
                          <a:effectLst/>
                        </a:rPr>
                        <a:t> :         Philippe Serreau</a:t>
                      </a:r>
                    </a:p>
                    <a:p>
                      <a:pPr algn="ctr">
                        <a:lnSpc>
                          <a:spcPct val="107000"/>
                        </a:lnSpc>
                        <a:spcBef>
                          <a:spcPts val="1200"/>
                        </a:spcBef>
                        <a:spcAft>
                          <a:spcPts val="0"/>
                        </a:spcAft>
                      </a:pPr>
                      <a:r>
                        <a:rPr lang="fr-FR" sz="1400" dirty="0">
                          <a:solidFill>
                            <a:schemeClr val="tx1"/>
                          </a:solidFill>
                          <a:effectLst/>
                        </a:rPr>
                        <a:t> </a:t>
                      </a:r>
                      <a:endParaRPr lang="fr-FR"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0"/>
                        </a:spcAft>
                      </a:pPr>
                      <a:endParaRPr lang="fr-FR" sz="1100" dirty="0">
                        <a:solidFill>
                          <a:schemeClr val="tx1"/>
                        </a:solidFill>
                        <a:effectLst/>
                      </a:endParaRPr>
                    </a:p>
                    <a:p>
                      <a:pPr algn="ctr">
                        <a:lnSpc>
                          <a:spcPct val="107000"/>
                        </a:lnSpc>
                        <a:spcAft>
                          <a:spcPts val="0"/>
                        </a:spcAft>
                      </a:pPr>
                      <a:r>
                        <a:rPr lang="fr-FR" sz="1400" b="1" dirty="0">
                          <a:solidFill>
                            <a:schemeClr val="tx1"/>
                          </a:solidFill>
                          <a:effectLst/>
                        </a:rPr>
                        <a:t>Ecole</a:t>
                      </a:r>
                      <a:r>
                        <a:rPr lang="fr-FR" sz="1100" b="1" dirty="0">
                          <a:solidFill>
                            <a:schemeClr val="tx1"/>
                          </a:solidFill>
                          <a:effectLst/>
                        </a:rPr>
                        <a:t> élémentaire </a:t>
                      </a:r>
                      <a:r>
                        <a:rPr lang="fr-FR" sz="1400" b="1" dirty="0">
                          <a:solidFill>
                            <a:schemeClr val="tx1"/>
                          </a:solidFill>
                          <a:effectLst/>
                        </a:rPr>
                        <a:t>CROZON</a:t>
                      </a:r>
                      <a:r>
                        <a:rPr lang="fr-FR" sz="1000" b="1" dirty="0">
                          <a:solidFill>
                            <a:schemeClr val="tx1"/>
                          </a:solidFill>
                          <a:effectLst/>
                        </a:rPr>
                        <a:t>                                            </a:t>
                      </a:r>
                    </a:p>
                    <a:p>
                      <a:pPr algn="ctr">
                        <a:lnSpc>
                          <a:spcPct val="107000"/>
                        </a:lnSpc>
                        <a:spcAft>
                          <a:spcPts val="0"/>
                        </a:spcAft>
                      </a:pPr>
                      <a:endParaRPr lang="fr-FR" sz="1400" dirty="0">
                        <a:solidFill>
                          <a:schemeClr val="tx1"/>
                        </a:solidFill>
                        <a:effectLst/>
                      </a:endParaRPr>
                    </a:p>
                    <a:p>
                      <a:pPr algn="ctr">
                        <a:lnSpc>
                          <a:spcPct val="107000"/>
                        </a:lnSpc>
                        <a:spcAft>
                          <a:spcPts val="0"/>
                        </a:spcAft>
                      </a:pPr>
                      <a:r>
                        <a:rPr lang="fr-FR" sz="1400" dirty="0">
                          <a:solidFill>
                            <a:schemeClr val="tx1"/>
                          </a:solidFill>
                          <a:effectLst/>
                        </a:rPr>
                        <a:t>98 élèves  </a:t>
                      </a:r>
                    </a:p>
                    <a:p>
                      <a:pPr algn="ctr">
                        <a:lnSpc>
                          <a:spcPct val="107000"/>
                        </a:lnSpc>
                        <a:spcAft>
                          <a:spcPts val="0"/>
                        </a:spcAft>
                      </a:pPr>
                      <a:r>
                        <a:rPr lang="fr-FR" sz="1400" dirty="0">
                          <a:solidFill>
                            <a:schemeClr val="tx1"/>
                          </a:solidFill>
                          <a:effectLst/>
                        </a:rPr>
                        <a:t>5 classes </a:t>
                      </a:r>
                    </a:p>
                    <a:p>
                      <a:pPr algn="ctr">
                        <a:lnSpc>
                          <a:spcPct val="107000"/>
                        </a:lnSpc>
                        <a:spcAft>
                          <a:spcPts val="0"/>
                        </a:spcAft>
                      </a:pPr>
                      <a:r>
                        <a:rPr lang="fr-FR" sz="1100" dirty="0">
                          <a:solidFill>
                            <a:schemeClr val="tx1"/>
                          </a:solidFill>
                          <a:effectLst/>
                        </a:rPr>
                        <a:t>(dont 1 CLIS)</a:t>
                      </a:r>
                    </a:p>
                    <a:p>
                      <a:pPr algn="ctr">
                        <a:lnSpc>
                          <a:spcPct val="107000"/>
                        </a:lnSpc>
                        <a:spcAft>
                          <a:spcPts val="0"/>
                        </a:spcAft>
                      </a:pPr>
                      <a:r>
                        <a:rPr lang="fr-FR" sz="1000" dirty="0">
                          <a:solidFill>
                            <a:schemeClr val="tx1"/>
                          </a:solidFill>
                          <a:effectLst/>
                        </a:rPr>
                        <a:t> </a:t>
                      </a:r>
                    </a:p>
                    <a:p>
                      <a:pPr algn="ctr">
                        <a:lnSpc>
                          <a:spcPct val="107000"/>
                        </a:lnSpc>
                        <a:spcAft>
                          <a:spcPts val="0"/>
                        </a:spcAft>
                      </a:pPr>
                      <a:r>
                        <a:rPr lang="fr-FR" sz="1200" u="sng" dirty="0">
                          <a:solidFill>
                            <a:schemeClr val="tx1"/>
                          </a:solidFill>
                          <a:effectLst/>
                        </a:rPr>
                        <a:t>Directeur</a:t>
                      </a:r>
                      <a:r>
                        <a:rPr lang="fr-FR" sz="1200" dirty="0">
                          <a:solidFill>
                            <a:schemeClr val="tx1"/>
                          </a:solidFill>
                          <a:effectLst/>
                        </a:rPr>
                        <a:t> :</a:t>
                      </a:r>
                    </a:p>
                    <a:p>
                      <a:pPr algn="ctr">
                        <a:lnSpc>
                          <a:spcPct val="107000"/>
                        </a:lnSpc>
                        <a:spcAft>
                          <a:spcPts val="0"/>
                        </a:spcAft>
                      </a:pPr>
                      <a:r>
                        <a:rPr lang="fr-FR" sz="1200" dirty="0">
                          <a:solidFill>
                            <a:schemeClr val="tx1"/>
                          </a:solidFill>
                          <a:effectLst/>
                        </a:rPr>
                        <a:t>Claudie Berthollier</a:t>
                      </a:r>
                      <a:endParaRPr lang="fr-FR"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706" marR="6670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pattFill prst="wdUpDiag">
                      <a:fgClr>
                        <a:schemeClr val="bg1">
                          <a:lumMod val="65000"/>
                        </a:schemeClr>
                      </a:fgClr>
                      <a:bgClr>
                        <a:schemeClr val="bg1"/>
                      </a:bgClr>
                    </a:pattFill>
                  </a:tcPr>
                </a:tc>
                <a:extLst>
                  <a:ext uri="{0D108BD9-81ED-4DB2-BD59-A6C34878D82A}">
                    <a16:rowId xmlns:a16="http://schemas.microsoft.com/office/drawing/2014/main" val="10001"/>
                  </a:ext>
                </a:extLst>
              </a:tr>
            </a:tbl>
          </a:graphicData>
        </a:graphic>
      </p:graphicFrame>
      <p:sp>
        <p:nvSpPr>
          <p:cNvPr id="12" name="ZoneTexte 11"/>
          <p:cNvSpPr txBox="1"/>
          <p:nvPr/>
        </p:nvSpPr>
        <p:spPr>
          <a:xfrm>
            <a:off x="1" y="0"/>
            <a:ext cx="9143999" cy="1323439"/>
          </a:xfrm>
          <a:prstGeom prst="rect">
            <a:avLst/>
          </a:prstGeom>
          <a:solidFill>
            <a:srgbClr val="9933FF"/>
          </a:solidFill>
        </p:spPr>
        <p:txBody>
          <a:bodyPr wrap="square" rtlCol="0">
            <a:spAutoFit/>
          </a:bodyPr>
          <a:lstStyle/>
          <a:p>
            <a:pPr algn="ctr"/>
            <a:endParaRPr lang="fr-FR" sz="1200" b="1" dirty="0"/>
          </a:p>
          <a:p>
            <a:pPr algn="ctr"/>
            <a:r>
              <a:rPr lang="fr-FR" sz="3200" b="1" dirty="0">
                <a:solidFill>
                  <a:schemeClr val="bg1"/>
                </a:solidFill>
              </a:rPr>
              <a:t>REP Albert Thomas : 1021 élèves</a:t>
            </a:r>
          </a:p>
          <a:p>
            <a:pPr algn="ctr"/>
            <a:r>
              <a:rPr lang="fr-FR" sz="2400" b="1" dirty="0">
                <a:solidFill>
                  <a:schemeClr val="bg1"/>
                </a:solidFill>
              </a:rPr>
              <a:t>1 collège et 6 écoles </a:t>
            </a:r>
          </a:p>
          <a:p>
            <a:pPr algn="ctr"/>
            <a:endParaRPr lang="fr-FR" sz="1200" b="1" dirty="0"/>
          </a:p>
        </p:txBody>
      </p:sp>
      <p:sp>
        <p:nvSpPr>
          <p:cNvPr id="5" name="ZoneTexte 4"/>
          <p:cNvSpPr txBox="1"/>
          <p:nvPr/>
        </p:nvSpPr>
        <p:spPr>
          <a:xfrm>
            <a:off x="7141490" y="26504"/>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4134806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812866355"/>
              </p:ext>
            </p:extLst>
          </p:nvPr>
        </p:nvGraphicFramePr>
        <p:xfrm>
          <a:off x="284812" y="1"/>
          <a:ext cx="8574374" cy="6953198"/>
        </p:xfrm>
        <a:graphic>
          <a:graphicData uri="http://schemas.openxmlformats.org/drawingml/2006/table">
            <a:tbl>
              <a:tblPr firstRow="1" bandRow="1">
                <a:tableStyleId>{5C22544A-7EE6-4342-B048-85BDC9FD1C3A}</a:tableStyleId>
              </a:tblPr>
              <a:tblGrid>
                <a:gridCol w="4287187">
                  <a:extLst>
                    <a:ext uri="{9D8B030D-6E8A-4147-A177-3AD203B41FA5}">
                      <a16:colId xmlns:a16="http://schemas.microsoft.com/office/drawing/2014/main" val="20000"/>
                    </a:ext>
                  </a:extLst>
                </a:gridCol>
                <a:gridCol w="4287187">
                  <a:extLst>
                    <a:ext uri="{9D8B030D-6E8A-4147-A177-3AD203B41FA5}">
                      <a16:colId xmlns:a16="http://schemas.microsoft.com/office/drawing/2014/main" val="20001"/>
                    </a:ext>
                  </a:extLst>
                </a:gridCol>
              </a:tblGrid>
              <a:tr h="65571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500" dirty="0">
                        <a:solidFill>
                          <a:srgbClr val="6600CC"/>
                        </a:solidFill>
                        <a:effectLst/>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2800" dirty="0">
                          <a:solidFill>
                            <a:schemeClr val="bg1"/>
                          </a:solidFill>
                          <a:effectLst/>
                        </a:rPr>
                        <a:t>Un</a:t>
                      </a:r>
                      <a:r>
                        <a:rPr lang="fr-FR" sz="2800" baseline="0" dirty="0">
                          <a:solidFill>
                            <a:schemeClr val="bg1"/>
                          </a:solidFill>
                          <a:effectLst/>
                        </a:rPr>
                        <a:t> </a:t>
                      </a:r>
                      <a:r>
                        <a:rPr lang="fr-FR" sz="2800" baseline="0" dirty="0" err="1">
                          <a:solidFill>
                            <a:schemeClr val="bg1"/>
                          </a:solidFill>
                          <a:effectLst/>
                        </a:rPr>
                        <a:t>co</a:t>
                      </a:r>
                      <a:r>
                        <a:rPr lang="fr-FR" sz="2800" baseline="0" dirty="0">
                          <a:solidFill>
                            <a:schemeClr val="bg1"/>
                          </a:solidFill>
                          <a:effectLst/>
                        </a:rPr>
                        <a:t>-pilotage</a:t>
                      </a:r>
                    </a:p>
                    <a:p>
                      <a:pPr marL="0" marR="0" indent="0" algn="ctr" defTabSz="914400" rtl="0" eaLnBrk="1" fontAlgn="auto" latinLnBrk="0" hangingPunct="1">
                        <a:lnSpc>
                          <a:spcPct val="100000"/>
                        </a:lnSpc>
                        <a:spcBef>
                          <a:spcPts val="0"/>
                        </a:spcBef>
                        <a:spcAft>
                          <a:spcPts val="0"/>
                        </a:spcAft>
                        <a:buClrTx/>
                        <a:buSzTx/>
                        <a:buFontTx/>
                        <a:buNone/>
                        <a:tabLst/>
                        <a:defRPr/>
                      </a:pPr>
                      <a:endParaRPr lang="fr-FR" sz="500" dirty="0">
                        <a:solidFill>
                          <a:srgbClr val="6600CC"/>
                        </a:solidFill>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33FF"/>
                    </a:solidFill>
                  </a:tcPr>
                </a:tc>
                <a:tc hMerge="1">
                  <a:txBody>
                    <a:bodyPr/>
                    <a:lstStyle/>
                    <a:p>
                      <a:endParaRPr lang="fr-FR" dirty="0"/>
                    </a:p>
                  </a:txBody>
                  <a:tcPr/>
                </a:tc>
                <a:extLst>
                  <a:ext uri="{0D108BD9-81ED-4DB2-BD59-A6C34878D82A}">
                    <a16:rowId xmlns:a16="http://schemas.microsoft.com/office/drawing/2014/main" val="10000"/>
                  </a:ext>
                </a:extLst>
              </a:tr>
              <a:tr h="1162396">
                <a:tc>
                  <a:txBody>
                    <a:bodyPr/>
                    <a:lstStyle/>
                    <a:p>
                      <a:pPr marL="360000" algn="ctr">
                        <a:lnSpc>
                          <a:spcPct val="150000"/>
                        </a:lnSpc>
                      </a:pPr>
                      <a:r>
                        <a:rPr lang="fr-FR" sz="1600" dirty="0"/>
                        <a:t>Le</a:t>
                      </a:r>
                      <a:r>
                        <a:rPr lang="fr-FR" sz="1600" baseline="0" dirty="0"/>
                        <a:t> proviseur de la cité scolaire Albert Thomas                                                                                                                                  </a:t>
                      </a:r>
                      <a:r>
                        <a:rPr lang="fr-FR" sz="1600" dirty="0"/>
                        <a:t>La Principale adjointe du collège</a:t>
                      </a:r>
                    </a:p>
                    <a:p>
                      <a:pPr algn="ctr"/>
                      <a:endParaRPr lang="fr-FR" sz="800" baseline="0" dirty="0"/>
                    </a:p>
                    <a:p>
                      <a:pPr algn="ctr"/>
                      <a:r>
                        <a:rPr lang="fr-FR" sz="1600" baseline="0" dirty="0"/>
                        <a:t>Michel Constantin et Christine </a:t>
                      </a:r>
                      <a:r>
                        <a:rPr lang="fr-FR" sz="1600" baseline="0" dirty="0" err="1"/>
                        <a:t>Rizza</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60000" algn="ctr">
                        <a:lnSpc>
                          <a:spcPct val="150000"/>
                        </a:lnSpc>
                      </a:pPr>
                      <a:r>
                        <a:rPr lang="fr-FR" sz="1600" dirty="0"/>
                        <a:t>L’IEN de la circonscription Roanne Centre </a:t>
                      </a:r>
                    </a:p>
                    <a:p>
                      <a:pPr algn="ctr"/>
                      <a:endParaRPr lang="fr-FR" sz="800" dirty="0"/>
                    </a:p>
                    <a:p>
                      <a:pPr algn="ctr"/>
                      <a:r>
                        <a:rPr lang="fr-FR" sz="1600" dirty="0"/>
                        <a:t>Eric Fuentes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51436">
                <a:tc gridSpan="2">
                  <a:txBody>
                    <a:bodyPr/>
                    <a:lstStyle/>
                    <a:p>
                      <a:pPr algn="ctr">
                        <a:lnSpc>
                          <a:spcPct val="100000"/>
                        </a:lnSpc>
                        <a:spcAft>
                          <a:spcPts val="2400"/>
                        </a:spcAft>
                      </a:pPr>
                      <a:r>
                        <a:rPr lang="fr-FR" sz="2400" b="1" dirty="0">
                          <a:solidFill>
                            <a:schemeClr val="bg1"/>
                          </a:solidFill>
                        </a:rPr>
                        <a:t>Une</a:t>
                      </a:r>
                      <a:r>
                        <a:rPr lang="fr-FR" sz="2400" b="1" baseline="0" dirty="0">
                          <a:solidFill>
                            <a:schemeClr val="bg1"/>
                          </a:solidFill>
                        </a:rPr>
                        <a:t> équipe de pilotage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33FF"/>
                    </a:solidFill>
                  </a:tcPr>
                </a:tc>
                <a:tc hMerge="1">
                  <a:txBody>
                    <a:bodyPr/>
                    <a:lstStyle/>
                    <a:p>
                      <a:pPr algn="ct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534958">
                <a:tc gridSpan="2">
                  <a:txBody>
                    <a:bodyPr/>
                    <a:lstStyle/>
                    <a:p>
                      <a:pPr marL="285750" indent="-285750">
                        <a:buFont typeface="Arial" panose="020B0604020202020204" pitchFamily="34" charset="0"/>
                        <a:buChar char="•"/>
                      </a:pPr>
                      <a:endParaRPr lang="fr-FR" sz="500" dirty="0">
                        <a:solidFill>
                          <a:schemeClr val="tx1"/>
                        </a:solidFill>
                        <a:effectLst/>
                      </a:endParaRPr>
                    </a:p>
                    <a:p>
                      <a:pPr marL="2114550" lvl="4" indent="-285750">
                        <a:buFont typeface="Arial" panose="020B0604020202020204" pitchFamily="34" charset="0"/>
                        <a:buChar char="•"/>
                      </a:pPr>
                      <a:r>
                        <a:rPr lang="fr-FR" sz="1400" dirty="0">
                          <a:solidFill>
                            <a:schemeClr val="tx1"/>
                          </a:solidFill>
                          <a:effectLst/>
                        </a:rPr>
                        <a:t>IA IPR référent : Jean Charles </a:t>
                      </a:r>
                      <a:r>
                        <a:rPr lang="fr-FR" sz="1400" dirty="0" err="1">
                          <a:solidFill>
                            <a:schemeClr val="tx1"/>
                          </a:solidFill>
                          <a:effectLst/>
                        </a:rPr>
                        <a:t>Diry</a:t>
                      </a:r>
                      <a:endParaRPr lang="fr-FR" sz="1400" dirty="0">
                        <a:solidFill>
                          <a:schemeClr val="tx1"/>
                        </a:solidFill>
                        <a:effectLst/>
                      </a:endParaRPr>
                    </a:p>
                    <a:p>
                      <a:pPr marL="2114550" lvl="4" indent="-285750">
                        <a:buFont typeface="Arial" panose="020B0604020202020204" pitchFamily="34" charset="0"/>
                        <a:buChar char="•"/>
                      </a:pPr>
                      <a:r>
                        <a:rPr lang="fr-FR" sz="1400" dirty="0">
                          <a:solidFill>
                            <a:schemeClr val="tx1"/>
                          </a:solidFill>
                          <a:effectLst/>
                        </a:rPr>
                        <a:t>Principale</a:t>
                      </a:r>
                      <a:r>
                        <a:rPr lang="fr-FR" sz="1400" baseline="0" dirty="0">
                          <a:solidFill>
                            <a:schemeClr val="tx1"/>
                          </a:solidFill>
                          <a:effectLst/>
                        </a:rPr>
                        <a:t> adjointe du collège: Christine </a:t>
                      </a:r>
                      <a:r>
                        <a:rPr lang="fr-FR" sz="1400" baseline="0" dirty="0" err="1">
                          <a:solidFill>
                            <a:schemeClr val="tx1"/>
                          </a:solidFill>
                          <a:effectLst/>
                        </a:rPr>
                        <a:t>Rizza</a:t>
                      </a:r>
                      <a:endParaRPr lang="fr-FR" sz="1400" baseline="0" dirty="0">
                        <a:solidFill>
                          <a:schemeClr val="tx1"/>
                        </a:solidFill>
                        <a:effectLst/>
                      </a:endParaRPr>
                    </a:p>
                    <a:p>
                      <a:pPr marL="2114550" lvl="4" indent="-285750">
                        <a:buFont typeface="Arial" panose="020B0604020202020204" pitchFamily="34" charset="0"/>
                        <a:buChar char="•"/>
                      </a:pPr>
                      <a:r>
                        <a:rPr lang="fr-FR" sz="1400" dirty="0">
                          <a:solidFill>
                            <a:schemeClr val="tx1"/>
                          </a:solidFill>
                          <a:effectLst/>
                        </a:rPr>
                        <a:t>IEN Roanne centre : Eric Fuentes </a:t>
                      </a:r>
                    </a:p>
                    <a:p>
                      <a:pPr marL="2114550" lvl="4" indent="-285750">
                        <a:buFont typeface="Arial" panose="020B0604020202020204" pitchFamily="34" charset="0"/>
                        <a:buChar char="•"/>
                      </a:pPr>
                      <a:r>
                        <a:rPr lang="fr-FR" sz="1400" dirty="0">
                          <a:solidFill>
                            <a:schemeClr val="tx1"/>
                          </a:solidFill>
                          <a:effectLst/>
                        </a:rPr>
                        <a:t>CPC 1</a:t>
                      </a:r>
                      <a:r>
                        <a:rPr lang="fr-FR" sz="1400" baseline="30000" dirty="0">
                          <a:solidFill>
                            <a:schemeClr val="tx1"/>
                          </a:solidFill>
                          <a:effectLst/>
                        </a:rPr>
                        <a:t>er</a:t>
                      </a:r>
                      <a:r>
                        <a:rPr lang="fr-FR" sz="1400" dirty="0">
                          <a:solidFill>
                            <a:schemeClr val="tx1"/>
                          </a:solidFill>
                          <a:effectLst/>
                        </a:rPr>
                        <a:t> degré: Muriel </a:t>
                      </a:r>
                      <a:r>
                        <a:rPr lang="fr-FR" sz="1400" dirty="0" err="1">
                          <a:solidFill>
                            <a:schemeClr val="tx1"/>
                          </a:solidFill>
                          <a:effectLst/>
                        </a:rPr>
                        <a:t>Pelisson</a:t>
                      </a:r>
                      <a:endParaRPr lang="fr-FR" sz="1400" dirty="0">
                        <a:solidFill>
                          <a:schemeClr val="tx1"/>
                        </a:solidFill>
                        <a:effectLst/>
                      </a:endParaRPr>
                    </a:p>
                    <a:p>
                      <a:pPr marL="2114550" lvl="4" indent="-285750">
                        <a:buFont typeface="Arial" panose="020B0604020202020204" pitchFamily="34" charset="0"/>
                        <a:buChar char="•"/>
                      </a:pPr>
                      <a:r>
                        <a:rPr lang="fr-FR" sz="1400" dirty="0">
                          <a:solidFill>
                            <a:schemeClr val="tx1"/>
                          </a:solidFill>
                          <a:effectLst/>
                        </a:rPr>
                        <a:t>Coordonnatrice du réseau : Christine </a:t>
                      </a:r>
                      <a:r>
                        <a:rPr lang="fr-FR" sz="1400" dirty="0" err="1">
                          <a:solidFill>
                            <a:schemeClr val="tx1"/>
                          </a:solidFill>
                          <a:effectLst/>
                        </a:rPr>
                        <a:t>Martinetti</a:t>
                      </a:r>
                      <a:r>
                        <a:rPr lang="fr-FR" sz="1400" dirty="0">
                          <a:solidFill>
                            <a:schemeClr val="tx1"/>
                          </a:solidFill>
                          <a:effectLst/>
                        </a:rPr>
                        <a:t> </a:t>
                      </a:r>
                    </a:p>
                    <a:p>
                      <a:pPr marL="1828800" lvl="4" indent="0">
                        <a:buFont typeface="Arial" panose="020B0604020202020204" pitchFamily="34" charset="0"/>
                        <a:buNone/>
                      </a:pPr>
                      <a:r>
                        <a:rPr lang="fr-FR" sz="1400" b="1" dirty="0">
                          <a:solidFill>
                            <a:srgbClr val="FF0000"/>
                          </a:solidFill>
                          <a:effectLst/>
                        </a:rPr>
                        <a:t>(N.B.</a:t>
                      </a:r>
                      <a:r>
                        <a:rPr lang="fr-FR" sz="1400" b="1" baseline="0" dirty="0">
                          <a:solidFill>
                            <a:srgbClr val="FF0000"/>
                          </a:solidFill>
                          <a:effectLst/>
                        </a:rPr>
                        <a:t> Dans la Loire, la coordination des REP se fait sur un mi-temps)</a:t>
                      </a:r>
                      <a:endParaRPr lang="fr-FR" sz="1400" b="1" dirty="0">
                        <a:solidFill>
                          <a:srgbClr val="FF0000"/>
                        </a:solidFill>
                        <a:effectLst/>
                      </a:endParaRPr>
                    </a:p>
                    <a:p>
                      <a:pPr marL="0" indent="0">
                        <a:buFont typeface="Arial" panose="020B0604020202020204" pitchFamily="34" charset="0"/>
                        <a:buNone/>
                      </a:pPr>
                      <a:endParaRPr lang="fr-FR" sz="800" dirty="0">
                        <a:solidFill>
                          <a:schemeClr val="tx1"/>
                        </a:solidFill>
                        <a:effectLst/>
                        <a:latin typeface="Calibri" panose="020F0502020204030204" pitchFamily="34"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fr-FR" dirty="0"/>
                    </a:p>
                  </a:txBody>
                  <a:tcPr/>
                </a:tc>
                <a:extLst>
                  <a:ext uri="{0D108BD9-81ED-4DB2-BD59-A6C34878D82A}">
                    <a16:rowId xmlns:a16="http://schemas.microsoft.com/office/drawing/2014/main" val="10003"/>
                  </a:ext>
                </a:extLst>
              </a:tr>
              <a:tr h="596100">
                <a:tc gridSpan="2">
                  <a:txBody>
                    <a:bodyPr/>
                    <a:lstStyle/>
                    <a:p>
                      <a:pPr algn="ctr"/>
                      <a:endParaRPr lang="fr-FR" sz="500" b="1" dirty="0">
                        <a:solidFill>
                          <a:srgbClr val="6600CC"/>
                        </a:solidFill>
                      </a:endParaRPr>
                    </a:p>
                    <a:p>
                      <a:pPr algn="ctr">
                        <a:lnSpc>
                          <a:spcPct val="100000"/>
                        </a:lnSpc>
                      </a:pPr>
                      <a:r>
                        <a:rPr lang="fr-FR" sz="2400" b="1" dirty="0">
                          <a:solidFill>
                            <a:schemeClr val="bg1"/>
                          </a:solidFill>
                        </a:rPr>
                        <a:t>2 instances</a:t>
                      </a:r>
                    </a:p>
                    <a:p>
                      <a:pPr algn="ctr"/>
                      <a:endParaRPr lang="fr-FR" sz="500" b="1" dirty="0">
                        <a:solidFill>
                          <a:srgbClr val="66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33FF"/>
                    </a:solidFill>
                  </a:tcPr>
                </a:tc>
                <a:tc hMerge="1">
                  <a:txBody>
                    <a:bodyPr/>
                    <a:lstStyle/>
                    <a:p>
                      <a:endParaRPr lang="fr-FR" dirty="0"/>
                    </a:p>
                  </a:txBody>
                  <a:tcPr/>
                </a:tc>
                <a:extLst>
                  <a:ext uri="{0D108BD9-81ED-4DB2-BD59-A6C34878D82A}">
                    <a16:rowId xmlns:a16="http://schemas.microsoft.com/office/drawing/2014/main" val="10004"/>
                  </a:ext>
                </a:extLst>
              </a:tr>
              <a:tr h="2457398">
                <a:tc>
                  <a:txBody>
                    <a:bodyPr/>
                    <a:lstStyle/>
                    <a:p>
                      <a:pPr marL="0" lvl="0" indent="0" algn="ctr">
                        <a:lnSpc>
                          <a:spcPct val="150000"/>
                        </a:lnSpc>
                        <a:spcAft>
                          <a:spcPts val="0"/>
                        </a:spcAft>
                        <a:buSzPts val="1200"/>
                        <a:buFont typeface="Symbol" panose="05050102010706020507" pitchFamily="18" charset="2"/>
                        <a:buNone/>
                      </a:pPr>
                      <a:r>
                        <a:rPr lang="fr-FR" sz="2000" b="1" dirty="0">
                          <a:solidFill>
                            <a:srgbClr val="6600CC"/>
                          </a:solidFill>
                        </a:rPr>
                        <a:t>Le comité de pilotage du réseau</a:t>
                      </a:r>
                    </a:p>
                    <a:p>
                      <a:pPr marL="0" lvl="0" indent="0" algn="ctr">
                        <a:lnSpc>
                          <a:spcPct val="150000"/>
                        </a:lnSpc>
                        <a:spcAft>
                          <a:spcPts val="0"/>
                        </a:spcAft>
                        <a:buSzPts val="1200"/>
                        <a:buFont typeface="Symbol" panose="05050102010706020507" pitchFamily="18" charset="2"/>
                        <a:buNone/>
                      </a:pPr>
                      <a:endParaRPr lang="fr-FR" sz="500" b="1" dirty="0">
                        <a:solidFill>
                          <a:srgbClr val="6600CC"/>
                        </a:solidFill>
                      </a:endParaRPr>
                    </a:p>
                    <a:p>
                      <a:pPr marL="342900" lvl="0" indent="-342900">
                        <a:lnSpc>
                          <a:spcPct val="100000"/>
                        </a:lnSpc>
                        <a:spcAft>
                          <a:spcPts val="0"/>
                        </a:spcAft>
                        <a:buSzPts val="1200"/>
                        <a:buFont typeface="Symbol" panose="05050102010706020507" pitchFamily="18" charset="2"/>
                        <a:buChar char=""/>
                      </a:pPr>
                      <a:r>
                        <a:rPr lang="fr-FR" sz="1400" dirty="0">
                          <a:effectLst/>
                        </a:rPr>
                        <a:t>L’équipe de pilotage du réseau</a:t>
                      </a:r>
                    </a:p>
                    <a:p>
                      <a:pPr marL="342900" lvl="0" indent="-342900">
                        <a:lnSpc>
                          <a:spcPct val="100000"/>
                        </a:lnSpc>
                        <a:spcAft>
                          <a:spcPts val="0"/>
                        </a:spcAft>
                        <a:buSzPts val="1200"/>
                        <a:buFont typeface="Symbol" panose="05050102010706020507" pitchFamily="18" charset="2"/>
                        <a:buChar char=""/>
                      </a:pPr>
                      <a:r>
                        <a:rPr lang="fr-FR" sz="1400" dirty="0">
                          <a:effectLst/>
                        </a:rPr>
                        <a:t>La CPE du collège                                                                   </a:t>
                      </a:r>
                    </a:p>
                    <a:p>
                      <a:pPr marL="342900" lvl="0" indent="-342900">
                        <a:lnSpc>
                          <a:spcPct val="100000"/>
                        </a:lnSpc>
                        <a:spcAft>
                          <a:spcPts val="0"/>
                        </a:spcAft>
                        <a:buSzPts val="1200"/>
                        <a:buFont typeface="Symbol" panose="05050102010706020507" pitchFamily="18" charset="2"/>
                        <a:buChar char=""/>
                      </a:pPr>
                      <a:r>
                        <a:rPr lang="fr-FR" sz="1400" dirty="0">
                          <a:effectLst/>
                        </a:rPr>
                        <a:t>Les 6 directeurs/</a:t>
                      </a:r>
                      <a:r>
                        <a:rPr lang="fr-FR" sz="1400" dirty="0" err="1">
                          <a:effectLst/>
                        </a:rPr>
                        <a:t>trices</a:t>
                      </a:r>
                      <a:r>
                        <a:rPr lang="fr-FR" sz="1400" dirty="0">
                          <a:effectLst/>
                        </a:rPr>
                        <a:t> des écoles                                 </a:t>
                      </a:r>
                    </a:p>
                    <a:p>
                      <a:pPr marL="342900" lvl="0" indent="-342900">
                        <a:lnSpc>
                          <a:spcPct val="100000"/>
                        </a:lnSpc>
                        <a:spcAft>
                          <a:spcPts val="0"/>
                        </a:spcAft>
                        <a:buSzPts val="1200"/>
                        <a:buFont typeface="Symbol" panose="05050102010706020507" pitchFamily="18" charset="2"/>
                        <a:buChar char=""/>
                      </a:pPr>
                      <a:r>
                        <a:rPr lang="fr-FR" sz="1400" dirty="0">
                          <a:effectLst/>
                        </a:rPr>
                        <a:t>2 professeurs du collège élus au CA</a:t>
                      </a:r>
                    </a:p>
                    <a:p>
                      <a:pPr marL="342900" lvl="0" indent="-342900">
                        <a:lnSpc>
                          <a:spcPct val="100000"/>
                        </a:lnSpc>
                        <a:spcAft>
                          <a:spcPts val="0"/>
                        </a:spcAft>
                        <a:buSzPts val="1200"/>
                        <a:buFont typeface="Symbol" panose="05050102010706020507" pitchFamily="18" charset="2"/>
                        <a:buChar char=""/>
                      </a:pPr>
                      <a:r>
                        <a:rPr lang="fr-FR" sz="1400" dirty="0">
                          <a:effectLst/>
                        </a:rPr>
                        <a:t>Les partenaires </a:t>
                      </a:r>
                    </a:p>
                    <a:p>
                      <a:pPr marL="342900" lvl="0" indent="-342900">
                        <a:lnSpc>
                          <a:spcPct val="100000"/>
                        </a:lnSpc>
                        <a:spcAft>
                          <a:spcPts val="0"/>
                        </a:spcAft>
                        <a:buSzPts val="1200"/>
                        <a:buFont typeface="Symbol" panose="05050102010706020507" pitchFamily="18" charset="2"/>
                        <a:buChar char=""/>
                      </a:pPr>
                      <a:r>
                        <a:rPr lang="fr-FR" sz="1400" dirty="0">
                          <a:effectLst/>
                        </a:rPr>
                        <a:t>invités selon ordre du jour</a:t>
                      </a:r>
                      <a:endParaRPr lang="fr-FR" sz="1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lvl="0" indent="0" algn="ctr">
                        <a:lnSpc>
                          <a:spcPct val="150000"/>
                        </a:lnSpc>
                        <a:spcAft>
                          <a:spcPts val="0"/>
                        </a:spcAft>
                        <a:buSzPts val="1200"/>
                        <a:buFont typeface="Symbol" panose="05050102010706020507" pitchFamily="18" charset="2"/>
                        <a:buNone/>
                      </a:pPr>
                      <a:r>
                        <a:rPr lang="fr-FR" sz="2000" b="1" dirty="0">
                          <a:solidFill>
                            <a:srgbClr val="6600CC"/>
                          </a:solidFill>
                        </a:rPr>
                        <a:t>Le conseil</a:t>
                      </a:r>
                      <a:r>
                        <a:rPr lang="fr-FR" sz="2000" b="1" baseline="0" dirty="0">
                          <a:solidFill>
                            <a:srgbClr val="6600CC"/>
                          </a:solidFill>
                        </a:rPr>
                        <a:t> école-collège</a:t>
                      </a:r>
                      <a:r>
                        <a:rPr lang="fr-FR" sz="2000" dirty="0">
                          <a:solidFill>
                            <a:srgbClr val="6600CC"/>
                          </a:solidFill>
                          <a:effectLst/>
                        </a:rPr>
                        <a:t> </a:t>
                      </a:r>
                      <a:r>
                        <a:rPr lang="fr-FR" sz="2000" dirty="0">
                          <a:effectLst/>
                        </a:rPr>
                        <a:t>                                                                    </a:t>
                      </a:r>
                    </a:p>
                    <a:p>
                      <a:pPr marL="342900" lvl="0" indent="-342900">
                        <a:lnSpc>
                          <a:spcPct val="100000"/>
                        </a:lnSpc>
                        <a:spcAft>
                          <a:spcPts val="0"/>
                        </a:spcAft>
                        <a:buSzPts val="1200"/>
                        <a:buFont typeface="Symbol" panose="05050102010706020507" pitchFamily="18" charset="2"/>
                        <a:buChar char=""/>
                      </a:pPr>
                      <a:endParaRPr lang="fr-FR" sz="500" dirty="0">
                        <a:effectLst/>
                      </a:endParaRPr>
                    </a:p>
                    <a:p>
                      <a:pPr marL="342900" lvl="0" indent="-342900">
                        <a:lnSpc>
                          <a:spcPct val="100000"/>
                        </a:lnSpc>
                        <a:spcAft>
                          <a:spcPts val="0"/>
                        </a:spcAft>
                        <a:buSzPts val="1200"/>
                        <a:buFont typeface="Symbol" panose="05050102010706020507" pitchFamily="18" charset="2"/>
                        <a:buChar char=""/>
                      </a:pPr>
                      <a:r>
                        <a:rPr lang="fr-FR" sz="1200" dirty="0">
                          <a:effectLst/>
                        </a:rPr>
                        <a:t>Équipe de pilotage du réseau</a:t>
                      </a:r>
                    </a:p>
                    <a:p>
                      <a:pPr marL="342900" lvl="0" indent="-342900">
                        <a:lnSpc>
                          <a:spcPct val="100000"/>
                        </a:lnSpc>
                        <a:spcAft>
                          <a:spcPts val="0"/>
                        </a:spcAft>
                        <a:buSzPts val="1200"/>
                        <a:buFont typeface="Symbol" panose="05050102010706020507" pitchFamily="18" charset="2"/>
                        <a:buChar char=""/>
                      </a:pPr>
                      <a:r>
                        <a:rPr lang="fr-FR" sz="1200" dirty="0">
                          <a:effectLst/>
                        </a:rPr>
                        <a:t>CPE du collège</a:t>
                      </a:r>
                    </a:p>
                    <a:p>
                      <a:pPr marL="342900" lvl="0" indent="-342900">
                        <a:lnSpc>
                          <a:spcPct val="100000"/>
                        </a:lnSpc>
                        <a:spcAft>
                          <a:spcPts val="0"/>
                        </a:spcAft>
                        <a:buSzPts val="1200"/>
                        <a:buFont typeface="Symbol" panose="05050102010706020507" pitchFamily="18" charset="2"/>
                        <a:buChar char=""/>
                      </a:pPr>
                      <a:r>
                        <a:rPr lang="fr-FR" sz="1200" dirty="0">
                          <a:effectLst/>
                        </a:rPr>
                        <a:t>7 enseignants 1</a:t>
                      </a:r>
                      <a:r>
                        <a:rPr lang="fr-FR" sz="1200" baseline="30000" dirty="0">
                          <a:effectLst/>
                        </a:rPr>
                        <a:t>er</a:t>
                      </a:r>
                      <a:r>
                        <a:rPr lang="fr-FR" sz="1200" dirty="0">
                          <a:effectLst/>
                        </a:rPr>
                        <a:t>degré (1 par école REP + 1 pour école Crozon)                                                  </a:t>
                      </a:r>
                    </a:p>
                    <a:p>
                      <a:pPr marL="342900" lvl="0" indent="-342900">
                        <a:lnSpc>
                          <a:spcPct val="100000"/>
                        </a:lnSpc>
                        <a:spcAft>
                          <a:spcPts val="0"/>
                        </a:spcAft>
                        <a:buSzPts val="1200"/>
                        <a:buFont typeface="Symbol" panose="05050102010706020507" pitchFamily="18" charset="2"/>
                        <a:buChar char=""/>
                      </a:pPr>
                      <a:r>
                        <a:rPr lang="fr-FR" sz="1200" dirty="0">
                          <a:effectLst/>
                        </a:rPr>
                        <a:t>7 enseignants 2</a:t>
                      </a:r>
                      <a:r>
                        <a:rPr lang="fr-FR" sz="1200" baseline="30000" dirty="0">
                          <a:effectLst/>
                        </a:rPr>
                        <a:t>ème</a:t>
                      </a:r>
                      <a:r>
                        <a:rPr lang="fr-FR" sz="1200" dirty="0">
                          <a:effectLst/>
                        </a:rPr>
                        <a:t>degré (coordonnateurs disciplinaires : LV, arts, EPS, H.G., sciences et technologie, maths, lettres)</a:t>
                      </a:r>
                    </a:p>
                    <a:p>
                      <a:pPr marL="342900" lvl="0" indent="-342900">
                        <a:lnSpc>
                          <a:spcPct val="100000"/>
                        </a:lnSpc>
                        <a:spcAft>
                          <a:spcPts val="0"/>
                        </a:spcAft>
                        <a:buSzPts val="1200"/>
                        <a:buFont typeface="Symbol" panose="05050102010706020507" pitchFamily="18" charset="2"/>
                        <a:buChar char=""/>
                      </a:pPr>
                      <a:r>
                        <a:rPr lang="fr-FR" sz="1200" dirty="0">
                          <a:effectLst/>
                        </a:rPr>
                        <a:t>invités selon ordre du jour</a:t>
                      </a:r>
                    </a:p>
                    <a:p>
                      <a:pPr marL="228600" algn="ctr">
                        <a:lnSpc>
                          <a:spcPct val="100000"/>
                        </a:lnSpc>
                        <a:spcAft>
                          <a:spcPts val="0"/>
                        </a:spcAft>
                      </a:pPr>
                      <a:r>
                        <a:rPr lang="fr-FR" sz="1400" b="1" dirty="0">
                          <a:effectLst/>
                        </a:rPr>
                        <a:t>Des</a:t>
                      </a:r>
                      <a:r>
                        <a:rPr lang="fr-FR" sz="1400" b="1" baseline="0" dirty="0">
                          <a:effectLst/>
                        </a:rPr>
                        <a:t> c</a:t>
                      </a:r>
                      <a:r>
                        <a:rPr lang="fr-FR" sz="1400" b="1" dirty="0">
                          <a:effectLst/>
                        </a:rPr>
                        <a:t>ommissions</a:t>
                      </a:r>
                      <a:r>
                        <a:rPr lang="fr-FR" sz="1400" dirty="0">
                          <a:effectLst/>
                        </a:rPr>
                        <a:t> </a:t>
                      </a:r>
                      <a:r>
                        <a:rPr lang="fr-FR" sz="1400" b="1" dirty="0">
                          <a:effectLst/>
                        </a:rPr>
                        <a:t>écoles-collège</a:t>
                      </a:r>
                      <a:r>
                        <a:rPr lang="fr-FR" sz="1400" dirty="0">
                          <a:effectLst/>
                        </a:rPr>
                        <a:t> </a:t>
                      </a:r>
                      <a:r>
                        <a:rPr lang="fr-FR" sz="1400" b="1" dirty="0">
                          <a:effectLst/>
                        </a:rPr>
                        <a:t>associées</a:t>
                      </a:r>
                      <a:r>
                        <a:rPr lang="fr-FR" sz="1400" b="1" u="dotDash" dirty="0">
                          <a:effectLst/>
                        </a:rPr>
                        <a:t> </a:t>
                      </a:r>
                      <a:endParaRPr lang="fr-FR" sz="1400" b="1" dirty="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
        <p:nvSpPr>
          <p:cNvPr id="3" name="ZoneTexte 2"/>
          <p:cNvSpPr txBox="1"/>
          <p:nvPr/>
        </p:nvSpPr>
        <p:spPr>
          <a:xfrm>
            <a:off x="6735976" y="0"/>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903928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232605"/>
            <a:ext cx="7886700" cy="1105865"/>
          </a:xfrm>
        </p:spPr>
        <p:txBody>
          <a:bodyPr>
            <a:noAutofit/>
          </a:bodyPr>
          <a:lstStyle/>
          <a:p>
            <a:r>
              <a:rPr lang="fr-FR" sz="2000" b="1" dirty="0">
                <a:solidFill>
                  <a:srgbClr val="FF0066"/>
                </a:solidFill>
                <a:latin typeface="+mn-lt"/>
              </a:rPr>
              <a:t>Refondation de l'éducation prioritaire</a:t>
            </a:r>
            <a:br>
              <a:rPr lang="fr-FR" sz="2000" dirty="0">
                <a:solidFill>
                  <a:srgbClr val="FF0066"/>
                </a:solidFill>
                <a:latin typeface="+mn-lt"/>
              </a:rPr>
            </a:br>
            <a:r>
              <a:rPr lang="fr-FR" sz="1200" dirty="0">
                <a:solidFill>
                  <a:srgbClr val="FF0066"/>
                </a:solidFill>
                <a:latin typeface="+mn-lt"/>
              </a:rPr>
              <a:t>NOR : MENE1412775C</a:t>
            </a:r>
            <a:br>
              <a:rPr lang="fr-FR" sz="2000" dirty="0">
                <a:solidFill>
                  <a:srgbClr val="FF0066"/>
                </a:solidFill>
                <a:latin typeface="+mn-lt"/>
              </a:rPr>
            </a:br>
            <a:r>
              <a:rPr lang="fr-FR" sz="2000" b="1" dirty="0">
                <a:solidFill>
                  <a:srgbClr val="FF0066"/>
                </a:solidFill>
                <a:latin typeface="+mn-lt"/>
              </a:rPr>
              <a:t>circulaire </a:t>
            </a:r>
            <a:r>
              <a:rPr lang="fr-FR" sz="1600" b="1" dirty="0">
                <a:solidFill>
                  <a:srgbClr val="FF0066"/>
                </a:solidFill>
                <a:latin typeface="+mn-lt"/>
              </a:rPr>
              <a:t>n° 2014-077 </a:t>
            </a:r>
            <a:r>
              <a:rPr lang="fr-FR" sz="2000" b="1" dirty="0">
                <a:solidFill>
                  <a:srgbClr val="FF0066"/>
                </a:solidFill>
                <a:latin typeface="+mn-lt"/>
              </a:rPr>
              <a:t>du 4-6-2014</a:t>
            </a:r>
            <a:br>
              <a:rPr lang="fr-FR" sz="2000" dirty="0">
                <a:solidFill>
                  <a:srgbClr val="FF0066"/>
                </a:solidFill>
                <a:latin typeface="+mn-lt"/>
              </a:rPr>
            </a:br>
            <a:r>
              <a:rPr lang="fr-FR" sz="1200" dirty="0">
                <a:solidFill>
                  <a:srgbClr val="FF0066"/>
                </a:solidFill>
                <a:latin typeface="+mn-lt"/>
              </a:rPr>
              <a:t>MENESR - DGESCO B3-2 - DGRH B1-3 - DGRH E1-1</a:t>
            </a:r>
          </a:p>
        </p:txBody>
      </p:sp>
      <p:sp>
        <p:nvSpPr>
          <p:cNvPr id="3" name="Espace réservé du contenu 2"/>
          <p:cNvSpPr>
            <a:spLocks noGrp="1"/>
          </p:cNvSpPr>
          <p:nvPr>
            <p:ph idx="1"/>
          </p:nvPr>
        </p:nvSpPr>
        <p:spPr>
          <a:xfrm>
            <a:off x="628650" y="1478653"/>
            <a:ext cx="7886700" cy="5167311"/>
          </a:xfrm>
        </p:spPr>
        <p:txBody>
          <a:bodyPr>
            <a:normAutofit fontScale="92500" lnSpcReduction="10000"/>
          </a:bodyPr>
          <a:lstStyle/>
          <a:p>
            <a:pPr marL="0" indent="0">
              <a:buNone/>
            </a:pPr>
            <a:r>
              <a:rPr lang="fr-FR" sz="2000" dirty="0"/>
              <a:t>… 3. </a:t>
            </a:r>
            <a:r>
              <a:rPr lang="fr-FR" sz="2000" u="sng" dirty="0">
                <a:effectLst>
                  <a:outerShdw blurRad="38100" dist="38100" dir="2700000" algn="tl">
                    <a:srgbClr val="000000">
                      <a:alpha val="43137"/>
                    </a:srgbClr>
                  </a:outerShdw>
                </a:effectLst>
              </a:rPr>
              <a:t>L'animation des réseaux d'éducation prioritaire</a:t>
            </a:r>
          </a:p>
          <a:p>
            <a:pPr marL="0" indent="0">
              <a:buNone/>
            </a:pPr>
            <a:r>
              <a:rPr lang="fr-FR" sz="2000" dirty="0"/>
              <a:t>…. le comité de pilotage du réseau porte le projet de réseau dans toutes ses dimensions. </a:t>
            </a:r>
          </a:p>
          <a:p>
            <a:pPr marL="0" indent="0">
              <a:buNone/>
            </a:pPr>
            <a:r>
              <a:rPr lang="fr-FR" sz="2000" dirty="0"/>
              <a:t>Il est composé des pilotes du réseau (principal, IEN, IA-IPR référent) assistés du coordonnateur, des directeurs d'école, du conseiller principal d'éducation et d'enseignants. </a:t>
            </a:r>
          </a:p>
          <a:p>
            <a:pPr marL="0" indent="0">
              <a:lnSpc>
                <a:spcPct val="120000"/>
              </a:lnSpc>
              <a:buNone/>
            </a:pPr>
            <a:r>
              <a:rPr lang="fr-FR" sz="2200" b="1" dirty="0">
                <a:solidFill>
                  <a:srgbClr val="FF0066"/>
                </a:solidFill>
              </a:rPr>
              <a:t>Les partenaires du réseau y participent : commune, conseil général, délégué du préfet le cas échéant, coordonnateur du programme de réussite éducative (PRE) le cas échéant et d'autres partenaires en fonction des situations locales. </a:t>
            </a:r>
          </a:p>
          <a:p>
            <a:pPr marL="0" indent="0">
              <a:buNone/>
            </a:pPr>
            <a:r>
              <a:rPr lang="fr-FR" sz="2000" dirty="0"/>
              <a:t>Il peut s'associer selon les besoins des enseignants porteurs de projets particuliers. </a:t>
            </a:r>
          </a:p>
          <a:p>
            <a:pPr marL="0" indent="0">
              <a:buNone/>
            </a:pPr>
            <a:r>
              <a:rPr lang="fr-FR" sz="2000" dirty="0"/>
              <a:t>Ce comité de pilotage valide le projet de réseau préalablement élaboré en appui sur le conseil école-collège. C'est aussi le comité de pilotage qui élaborera et suivra un tableau de bord local de la mise en œuvre des actions du projet de réseau.</a:t>
            </a:r>
          </a:p>
        </p:txBody>
      </p:sp>
      <p:sp>
        <p:nvSpPr>
          <p:cNvPr id="4" name="ZoneTexte 3"/>
          <p:cNvSpPr txBox="1"/>
          <p:nvPr/>
        </p:nvSpPr>
        <p:spPr>
          <a:xfrm>
            <a:off x="7020790" y="94105"/>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2921863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800194" y="797299"/>
            <a:ext cx="7561262" cy="5630396"/>
          </a:xfrm>
          <a:extLst>
            <a:ext uri="{91240B29-F687-4F45-9708-019B960494DF}">
              <a14:hiddenLine xmlns:a14="http://schemas.microsoft.com/office/drawing/2010/main" w="28575">
                <a:solidFill>
                  <a:srgbClr val="000000"/>
                </a:solidFill>
                <a:miter lim="800000"/>
                <a:headEnd/>
                <a:tailEnd/>
              </a14:hiddenLine>
            </a:ext>
          </a:extLst>
        </p:spPr>
        <p:txBody>
          <a:bodyPr>
            <a:normAutofit/>
          </a:bodyPr>
          <a:lstStyle/>
          <a:p>
            <a:pPr marL="0" indent="0" algn="ctr">
              <a:lnSpc>
                <a:spcPct val="100000"/>
              </a:lnSpc>
              <a:buFont typeface="Arial" panose="020B0604020202020204" pitchFamily="34" charset="0"/>
              <a:buNone/>
            </a:pPr>
            <a:r>
              <a:rPr lang="fr-FR" altLang="fr-FR" sz="2000" b="1" dirty="0">
                <a:ea typeface="ＭＳ Ｐゴシック" panose="020B0600070205080204" pitchFamily="34" charset="-128"/>
              </a:rPr>
              <a:t>La refondation de l’éducation prioritaire</a:t>
            </a:r>
            <a:r>
              <a:rPr lang="fr-FR" altLang="fr-FR" sz="2000" dirty="0">
                <a:ea typeface="ＭＳ Ｐゴシック" panose="020B0600070205080204" pitchFamily="34" charset="-128"/>
              </a:rPr>
              <a:t> </a:t>
            </a:r>
            <a:r>
              <a:rPr lang="fr-FR" altLang="fr-FR" sz="2000" b="1" dirty="0">
                <a:ea typeface="ＭＳ Ｐゴシック" panose="020B0600070205080204" pitchFamily="34" charset="-128"/>
              </a:rPr>
              <a:t>propose </a:t>
            </a:r>
          </a:p>
          <a:p>
            <a:pPr marL="0" indent="0" algn="ctr">
              <a:lnSpc>
                <a:spcPct val="100000"/>
              </a:lnSpc>
              <a:buFont typeface="Arial" panose="020B0604020202020204" pitchFamily="34" charset="0"/>
              <a:buNone/>
            </a:pPr>
            <a:r>
              <a:rPr lang="fr-FR" altLang="fr-FR" b="1" dirty="0">
                <a:solidFill>
                  <a:srgbClr val="FF0066"/>
                </a:solidFill>
                <a:ea typeface="ＭＳ Ｐゴシック" panose="020B0600070205080204" pitchFamily="34" charset="-128"/>
              </a:rPr>
              <a:t>un référentiel à mettre en œuvre </a:t>
            </a:r>
          </a:p>
          <a:p>
            <a:pPr marL="0" indent="0" algn="ctr">
              <a:lnSpc>
                <a:spcPct val="100000"/>
              </a:lnSpc>
              <a:buNone/>
            </a:pPr>
            <a:r>
              <a:rPr lang="fr-FR" altLang="fr-FR" sz="2000" b="1" dirty="0">
                <a:solidFill>
                  <a:srgbClr val="FF0066"/>
                </a:solidFill>
                <a:ea typeface="ＭＳ Ｐゴシック" panose="020B0600070205080204" pitchFamily="34" charset="-128"/>
              </a:rPr>
              <a:t>qui se décline en </a:t>
            </a:r>
            <a:r>
              <a:rPr lang="fr-FR" altLang="fr-FR" sz="2400" b="1" dirty="0">
                <a:solidFill>
                  <a:srgbClr val="FF0066"/>
                </a:solidFill>
                <a:ea typeface="ＭＳ Ｐゴシック" panose="020B0600070205080204" pitchFamily="34" charset="-128"/>
              </a:rPr>
              <a:t>six priorités </a:t>
            </a:r>
            <a:r>
              <a:rPr lang="fr-FR" altLang="fr-FR" sz="2000" dirty="0">
                <a:solidFill>
                  <a:srgbClr val="FF0066"/>
                </a:solidFill>
                <a:ea typeface="ＭＳ Ｐゴシック" panose="020B0600070205080204" pitchFamily="34" charset="-128"/>
              </a:rPr>
              <a:t>:</a:t>
            </a:r>
          </a:p>
          <a:p>
            <a:pPr marL="0" indent="0" algn="just">
              <a:lnSpc>
                <a:spcPct val="150000"/>
              </a:lnSpc>
              <a:buFont typeface="Arial" panose="020B0604020202020204" pitchFamily="34" charset="0"/>
              <a:buNone/>
            </a:pPr>
            <a:endParaRPr lang="fr-FR" altLang="fr-FR" dirty="0">
              <a:solidFill>
                <a:srgbClr val="FF0066"/>
              </a:solidFill>
              <a:ea typeface="ＭＳ Ｐゴシック" panose="020B0600070205080204" pitchFamily="34" charset="-128"/>
            </a:endParaRPr>
          </a:p>
          <a:p>
            <a:pPr marL="914400" lvl="2" indent="0">
              <a:buFont typeface="Arial" panose="020B0604020202020204" pitchFamily="34" charset="0"/>
              <a:buNone/>
            </a:pPr>
            <a:endParaRPr lang="fr-FR" altLang="fr-FR" dirty="0">
              <a:ea typeface="ＭＳ Ｐゴシック" panose="020B0600070205080204" pitchFamily="34" charset="-128"/>
            </a:endParaRPr>
          </a:p>
          <a:p>
            <a:pPr marL="0" indent="0"/>
            <a:endParaRPr lang="fr-FR" altLang="fr-FR" sz="2800" dirty="0">
              <a:ea typeface="ＭＳ Ｐゴシック" panose="020B0600070205080204" pitchFamily="34" charset="-128"/>
            </a:endParaRPr>
          </a:p>
        </p:txBody>
      </p:sp>
      <p:graphicFrame>
        <p:nvGraphicFramePr>
          <p:cNvPr id="14" name="Tableau 13"/>
          <p:cNvGraphicFramePr>
            <a:graphicFrameLocks noGrp="1"/>
          </p:cNvGraphicFramePr>
          <p:nvPr>
            <p:extLst>
              <p:ext uri="{D42A27DB-BD31-4B8C-83A1-F6EECF244321}">
                <p14:modId xmlns:p14="http://schemas.microsoft.com/office/powerpoint/2010/main" val="597322408"/>
              </p:ext>
            </p:extLst>
          </p:nvPr>
        </p:nvGraphicFramePr>
        <p:xfrm>
          <a:off x="800194" y="2668062"/>
          <a:ext cx="7561260" cy="3307476"/>
        </p:xfrm>
        <a:graphic>
          <a:graphicData uri="http://schemas.openxmlformats.org/drawingml/2006/table">
            <a:tbl>
              <a:tblPr firstRow="1" bandRow="1">
                <a:tableStyleId>{5C22544A-7EE6-4342-B048-85BDC9FD1C3A}</a:tableStyleId>
              </a:tblPr>
              <a:tblGrid>
                <a:gridCol w="544511">
                  <a:extLst>
                    <a:ext uri="{9D8B030D-6E8A-4147-A177-3AD203B41FA5}">
                      <a16:colId xmlns:a16="http://schemas.microsoft.com/office/drawing/2014/main" val="20000"/>
                    </a:ext>
                  </a:extLst>
                </a:gridCol>
                <a:gridCol w="5042647">
                  <a:extLst>
                    <a:ext uri="{9D8B030D-6E8A-4147-A177-3AD203B41FA5}">
                      <a16:colId xmlns:a16="http://schemas.microsoft.com/office/drawing/2014/main" val="20001"/>
                    </a:ext>
                  </a:extLst>
                </a:gridCol>
                <a:gridCol w="1974102">
                  <a:extLst>
                    <a:ext uri="{9D8B030D-6E8A-4147-A177-3AD203B41FA5}">
                      <a16:colId xmlns:a16="http://schemas.microsoft.com/office/drawing/2014/main" val="20002"/>
                    </a:ext>
                  </a:extLst>
                </a:gridCol>
              </a:tblGrid>
              <a:tr h="487652">
                <a:tc>
                  <a:txBody>
                    <a:bodyPr/>
                    <a:lstStyle/>
                    <a:p>
                      <a:pPr algn="ctr"/>
                      <a:r>
                        <a:rPr lang="fr-FR" sz="2000" b="1" dirty="0">
                          <a:solidFill>
                            <a:schemeClr val="bg1"/>
                          </a:solidFill>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pPr>
                        <a:lnSpc>
                          <a:spcPct val="107000"/>
                        </a:lnSpc>
                        <a:spcAft>
                          <a:spcPts val="0"/>
                        </a:spcAft>
                      </a:pPr>
                      <a:r>
                        <a:rPr lang="fr-FR" sz="1800" b="1" dirty="0">
                          <a:solidFill>
                            <a:schemeClr val="tx1"/>
                          </a:solidFill>
                          <a:effectLst/>
                        </a:rPr>
                        <a:t>. Garantir</a:t>
                      </a:r>
                      <a:r>
                        <a:rPr lang="fr-FR" sz="1800" b="1" baseline="0" dirty="0">
                          <a:solidFill>
                            <a:schemeClr val="tx1"/>
                          </a:solidFill>
                          <a:effectLst/>
                        </a:rPr>
                        <a:t> l’acquisition du « </a:t>
                      </a:r>
                      <a:r>
                        <a:rPr lang="fr-FR" sz="1800" b="1" dirty="0">
                          <a:solidFill>
                            <a:schemeClr val="tx1"/>
                          </a:solidFill>
                          <a:effectLst/>
                        </a:rPr>
                        <a:t>Lire-écrire-parler » </a:t>
                      </a:r>
                    </a:p>
                    <a:p>
                      <a:pPr>
                        <a:lnSpc>
                          <a:spcPct val="107000"/>
                        </a:lnSpc>
                        <a:spcAft>
                          <a:spcPts val="0"/>
                        </a:spcAft>
                      </a:pPr>
                      <a:r>
                        <a:rPr lang="fr-FR" sz="1800" b="1" dirty="0">
                          <a:solidFill>
                            <a:schemeClr val="tx1"/>
                          </a:solidFill>
                          <a:effectLst/>
                        </a:rPr>
                        <a:t>. Enseigner plus explicitement</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dirty="0">
                          <a:solidFill>
                            <a:schemeClr val="tx1"/>
                          </a:solidFill>
                          <a:effectLst/>
                        </a:rPr>
                        <a:t>Les apprentissages des élèves                   au cœur de l’EP</a:t>
                      </a:r>
                      <a:endParaRPr lang="fr-FR"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87652">
                <a:tc>
                  <a:txBody>
                    <a:bodyPr/>
                    <a:lstStyle/>
                    <a:p>
                      <a:pPr algn="ctr"/>
                      <a:r>
                        <a:rPr lang="fr-FR" b="1" dirty="0">
                          <a:solidFill>
                            <a:schemeClr val="bg1"/>
                          </a:solidFill>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pPr>
                        <a:lnSpc>
                          <a:spcPct val="107000"/>
                        </a:lnSpc>
                        <a:spcAft>
                          <a:spcPts val="0"/>
                        </a:spcAft>
                      </a:pPr>
                      <a:r>
                        <a:rPr lang="fr-FR" sz="1800" b="1" dirty="0">
                          <a:solidFill>
                            <a:schemeClr val="tx1"/>
                          </a:solidFill>
                          <a:effectLst/>
                        </a:rPr>
                        <a:t>. Conforter une école bienveillante </a:t>
                      </a:r>
                    </a:p>
                    <a:p>
                      <a:pPr>
                        <a:lnSpc>
                          <a:spcPct val="107000"/>
                        </a:lnSpc>
                        <a:spcAft>
                          <a:spcPts val="0"/>
                        </a:spcAft>
                      </a:pPr>
                      <a:r>
                        <a:rPr lang="fr-FR" sz="1800" b="1" dirty="0">
                          <a:solidFill>
                            <a:schemeClr val="tx1"/>
                          </a:solidFill>
                          <a:effectLst/>
                        </a:rPr>
                        <a:t>et exigeante</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87652">
                <a:tc>
                  <a:txBody>
                    <a:bodyPr/>
                    <a:lstStyle/>
                    <a:p>
                      <a:pPr algn="ctr"/>
                      <a:r>
                        <a:rPr lang="fr-FR" b="1" dirty="0">
                          <a:solidFill>
                            <a:schemeClr val="bg1"/>
                          </a:solidFill>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pPr>
                        <a:lnSpc>
                          <a:spcPct val="107000"/>
                        </a:lnSpc>
                        <a:spcAft>
                          <a:spcPts val="0"/>
                        </a:spcAft>
                      </a:pPr>
                      <a:r>
                        <a:rPr lang="fr-FR" sz="1800" b="1" dirty="0">
                          <a:solidFill>
                            <a:schemeClr val="tx1"/>
                          </a:solidFill>
                          <a:effectLst/>
                        </a:rPr>
                        <a:t> . </a:t>
                      </a:r>
                      <a:r>
                        <a:rPr lang="fr-FR" sz="1800" b="1" dirty="0">
                          <a:solidFill>
                            <a:srgbClr val="FF0066"/>
                          </a:solidFill>
                          <a:effectLst/>
                        </a:rPr>
                        <a:t>Coopérer</a:t>
                      </a:r>
                      <a:r>
                        <a:rPr lang="fr-FR" sz="1800" b="1" dirty="0">
                          <a:solidFill>
                            <a:schemeClr val="tx1"/>
                          </a:solidFill>
                          <a:effectLst/>
                        </a:rPr>
                        <a:t> avec les parents et </a:t>
                      </a:r>
                      <a:r>
                        <a:rPr lang="fr-FR" sz="1800" b="1" dirty="0">
                          <a:solidFill>
                            <a:srgbClr val="FF0066"/>
                          </a:solidFill>
                          <a:effectLst/>
                        </a:rPr>
                        <a:t>avec les partenaires</a:t>
                      </a:r>
                      <a:endParaRPr lang="fr-FR" sz="1800" b="1" dirty="0">
                        <a:solidFill>
                          <a:srgbClr val="FF0066"/>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87652">
                <a:tc>
                  <a:txBody>
                    <a:bodyPr/>
                    <a:lstStyle/>
                    <a:p>
                      <a:pPr algn="ctr"/>
                      <a:r>
                        <a:rPr lang="fr-FR" b="1" dirty="0">
                          <a:solidFill>
                            <a:schemeClr val="bg1"/>
                          </a:solidFill>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r>
                        <a:rPr lang="fr-FR" sz="1800" b="1" dirty="0">
                          <a:solidFill>
                            <a:schemeClr val="tx1"/>
                          </a:solidFill>
                          <a:effectLst/>
                        </a:rPr>
                        <a:t>. favoriser le travail collectif </a:t>
                      </a:r>
                      <a:endParaRPr lang="fr-FR"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dirty="0">
                          <a:solidFill>
                            <a:schemeClr val="tx1"/>
                          </a:solidFill>
                          <a:effectLst/>
                        </a:rPr>
                        <a:t>Les personnels</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ctr"/>
                      <a:endParaRPr lang="fr-FR"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87652">
                <a:tc>
                  <a:txBody>
                    <a:bodyPr/>
                    <a:lstStyle/>
                    <a:p>
                      <a:pPr algn="ctr"/>
                      <a:r>
                        <a:rPr lang="fr-FR" b="1" dirty="0">
                          <a:solidFill>
                            <a:schemeClr val="bg1"/>
                          </a:solidFill>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pPr>
                        <a:lnSpc>
                          <a:spcPct val="107000"/>
                        </a:lnSpc>
                        <a:spcAft>
                          <a:spcPts val="0"/>
                        </a:spcAft>
                      </a:pPr>
                      <a:r>
                        <a:rPr lang="fr-FR" sz="1800" b="1" dirty="0">
                          <a:solidFill>
                            <a:schemeClr val="tx1"/>
                          </a:solidFill>
                          <a:effectLst/>
                        </a:rPr>
                        <a:t>. accueillir, soutenir, accompagner, former</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fr-FR"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87652">
                <a:tc>
                  <a:txBody>
                    <a:bodyPr/>
                    <a:lstStyle/>
                    <a:p>
                      <a:pPr algn="ctr"/>
                      <a:r>
                        <a:rPr lang="fr-FR" b="1" dirty="0">
                          <a:solidFill>
                            <a:schemeClr val="bg1"/>
                          </a:solidFill>
                        </a:rPr>
                        <a:t>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66"/>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b="1" dirty="0">
                          <a:solidFill>
                            <a:schemeClr val="tx1"/>
                          </a:solidFill>
                          <a:effectLst/>
                        </a:rPr>
                        <a:t> . Renforcer le pilotage et l’animation des réseaux</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fr-FR" sz="1800" b="1" dirty="0">
                          <a:solidFill>
                            <a:schemeClr val="tx1"/>
                          </a:solidFill>
                          <a:effectLst/>
                        </a:rPr>
                        <a:t>Le pilotage</a:t>
                      </a:r>
                      <a:endParaRPr lang="fr-FR"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4" name="ZoneTexte 3"/>
          <p:cNvSpPr txBox="1"/>
          <p:nvPr/>
        </p:nvSpPr>
        <p:spPr>
          <a:xfrm>
            <a:off x="6904886" y="219894"/>
            <a:ext cx="2123210" cy="276999"/>
          </a:xfrm>
          <a:prstGeom prst="rect">
            <a:avLst/>
          </a:prstGeom>
          <a:noFill/>
        </p:spPr>
        <p:txBody>
          <a:bodyPr wrap="square" rtlCol="0">
            <a:spAutoFit/>
          </a:bodyPr>
          <a:lstStyle/>
          <a:p>
            <a:r>
              <a:rPr lang="fr-FR" sz="1200" dirty="0">
                <a:latin typeface="Arial Narrow" panose="020B0606020202030204" pitchFamily="34" charset="0"/>
              </a:rPr>
              <a:t>Année scolaire 2015-2016</a:t>
            </a:r>
          </a:p>
        </p:txBody>
      </p:sp>
    </p:spTree>
    <p:extLst>
      <p:ext uri="{BB962C8B-B14F-4D97-AF65-F5344CB8AC3E}">
        <p14:creationId xmlns:p14="http://schemas.microsoft.com/office/powerpoint/2010/main" val="967261948"/>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1455</TotalTime>
  <Words>620</Words>
  <Application>Microsoft Office PowerPoint</Application>
  <PresentationFormat>Affichage à l'écran (4:3)</PresentationFormat>
  <Paragraphs>225</Paragraphs>
  <Slides>12</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12</vt:i4>
      </vt:variant>
    </vt:vector>
  </HeadingPairs>
  <TitlesOfParts>
    <vt:vector size="20" baseType="lpstr">
      <vt:lpstr>ＭＳ Ｐゴシック</vt:lpstr>
      <vt:lpstr>Arial</vt:lpstr>
      <vt:lpstr>Arial Narrow</vt:lpstr>
      <vt:lpstr>Calibri</vt:lpstr>
      <vt:lpstr>Calibri Light</vt:lpstr>
      <vt:lpstr>Symbol</vt:lpstr>
      <vt:lpstr>Times New Roman</vt:lpstr>
      <vt:lpstr>Thème Office</vt:lpstr>
      <vt:lpstr>Présentation PowerPoint</vt:lpstr>
      <vt:lpstr>« L’inégalité face à l’éducation est la première des injustices contre lesquelles nous devons lutter. Or elle s’est accrue ces dernières années. La refondation de l’École de la République que nous avons engagée depuis plus d’un an est tout entière tournée vers l’ambition de rendre notre École plus juste, de faire qu’elle soit exigeante et bienveillante avec tous les élèves, pour les porter au plus haut de leurs possibilités ... »   Vincent Peillon (Janvier 2014)</vt:lpstr>
      <vt:lpstr>Présentation PowerPoint</vt:lpstr>
      <vt:lpstr> REP Albert Thomas ROANNE: 1 collège et 6 écoles</vt:lpstr>
      <vt:lpstr>Politique de la ville : 3 quartiers prioritaires à Roanne</vt:lpstr>
      <vt:lpstr> Collège Albert Thomas: 286 élèves 12 classes: 3 sixième, 3 cinquième, 3 quatrième, 3 troisième Au sein d’une cité scolaire de 1450 élèves (collège + lycée + L.P.)  Proviseur de la cité scolaire: Michel Constantin                     Principale adjointe du collège: Christine Rizza </vt:lpstr>
      <vt:lpstr>Présentation PowerPoint</vt:lpstr>
      <vt:lpstr>Refondation de l'éducation prioritaire NOR : MENE1412775C circulaire n° 2014-077 du 4-6-2014 MENESR - DGESCO B3-2 - DGRH B1-3 - DGRH E1-1</vt:lpstr>
      <vt:lpstr>Présentation PowerPoint</vt:lpstr>
      <vt:lpstr>             Le projet de réseau … en cours d’élaboration</vt:lpstr>
      <vt:lpstr> 2 préalables               L’organisation du temps de concertation entre professionnels. L’aspect déontologique: une éthique au sein du réseau                       pour travailler ensemble dans un climat de confiance                                                                                       et dans le respect des personnes :                                                                                                                                   bienveillance – réciprocité – humilité – exigence   3 axes de réflexion et des thèmes de travail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Réseau d’Education Prioritaire Albert Thomas</dc:title>
  <dc:creator>christine MARTINETTI</dc:creator>
  <cp:lastModifiedBy>Christine</cp:lastModifiedBy>
  <cp:revision>169</cp:revision>
  <dcterms:created xsi:type="dcterms:W3CDTF">2015-11-30T14:02:23Z</dcterms:created>
  <dcterms:modified xsi:type="dcterms:W3CDTF">2016-03-07T09:33:09Z</dcterms:modified>
</cp:coreProperties>
</file>